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FB3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8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42976" y="371468"/>
            <a:ext cx="6929486" cy="2143140"/>
          </a:xfrm>
        </p:spPr>
        <p:txBody>
          <a:bodyPr>
            <a:normAutofit fontScale="90000"/>
          </a:bodyPr>
          <a:lstStyle/>
          <a:p>
            <a:r>
              <a:rPr lang="uk-UA" dirty="0"/>
              <a:t>Ти любиш грати в ігри, </a:t>
            </a:r>
            <a:br>
              <a:rPr lang="uk-UA" dirty="0"/>
            </a:br>
            <a:r>
              <a:rPr lang="uk-UA" dirty="0"/>
              <a:t>проходячи рівень за рівнем?</a:t>
            </a:r>
            <a:br>
              <a:rPr lang="uk-UA" dirty="0"/>
            </a:br>
            <a:r>
              <a:rPr lang="uk-UA" dirty="0"/>
              <a:t>Так!</a:t>
            </a:r>
            <a:br>
              <a:rPr lang="uk-UA" dirty="0"/>
            </a:br>
            <a:r>
              <a:rPr lang="uk-UA" dirty="0"/>
              <a:t>Тоді вперед!</a:t>
            </a:r>
            <a:br>
              <a:rPr lang="uk-UA" dirty="0"/>
            </a:br>
            <a:br>
              <a:rPr lang="uk-UA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14546" y="2928934"/>
            <a:ext cx="6172200" cy="1371600"/>
          </a:xfrm>
        </p:spPr>
        <p:txBody>
          <a:bodyPr/>
          <a:lstStyle/>
          <a:p>
            <a:r>
              <a:rPr lang="uk-UA" sz="2400" dirty="0"/>
              <a:t>Тобі знадобляться: </a:t>
            </a:r>
          </a:p>
          <a:p>
            <a:endParaRPr lang="ru-RU" dirty="0"/>
          </a:p>
        </p:txBody>
      </p:sp>
      <p:pic>
        <p:nvPicPr>
          <p:cNvPr id="6" name="Picture 46" descr="Картинки по запросу &quot;зошит малюнок&quot;"/>
          <p:cNvPicPr>
            <a:picLocks noChangeAspect="1" noChangeArrowheads="1"/>
          </p:cNvPicPr>
          <p:nvPr/>
        </p:nvPicPr>
        <p:blipFill>
          <a:blip r:embed="rId2" cstate="print"/>
          <a:srcRect l="10672" t="9091" r="14624" b="9091"/>
          <a:stretch>
            <a:fillRect/>
          </a:stretch>
        </p:blipFill>
        <p:spPr bwMode="auto">
          <a:xfrm>
            <a:off x="2500298" y="3429000"/>
            <a:ext cx="1722450" cy="2214578"/>
          </a:xfrm>
          <a:prstGeom prst="rect">
            <a:avLst/>
          </a:prstGeom>
          <a:noFill/>
        </p:spPr>
      </p:pic>
      <p:pic>
        <p:nvPicPr>
          <p:cNvPr id="7" name="Picture 22" descr="Картинки по запросу &quot;ручка малюнок&quot;"/>
          <p:cNvPicPr>
            <a:picLocks noChangeAspect="1" noChangeArrowheads="1"/>
          </p:cNvPicPr>
          <p:nvPr/>
        </p:nvPicPr>
        <p:blipFill>
          <a:blip r:embed="rId3" cstate="print"/>
          <a:srcRect l="7143" b="17857"/>
          <a:stretch>
            <a:fillRect/>
          </a:stretch>
        </p:blipFill>
        <p:spPr bwMode="auto">
          <a:xfrm flipH="1">
            <a:off x="2214546" y="5643578"/>
            <a:ext cx="2286016" cy="985850"/>
          </a:xfrm>
          <a:prstGeom prst="rect">
            <a:avLst/>
          </a:prstGeom>
          <a:noFill/>
        </p:spPr>
      </p:pic>
      <p:sp>
        <p:nvSpPr>
          <p:cNvPr id="8" name="Выноска-облако 7"/>
          <p:cNvSpPr/>
          <p:nvPr/>
        </p:nvSpPr>
        <p:spPr>
          <a:xfrm>
            <a:off x="6643670" y="2357430"/>
            <a:ext cx="2500330" cy="1357322"/>
          </a:xfrm>
          <a:prstGeom prst="cloudCallout">
            <a:avLst>
              <a:gd name="adj1" fmla="val -38578"/>
              <a:gd name="adj2" fmla="val 10769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b="1" dirty="0"/>
              <a:t>Аналітичне мислення</a:t>
            </a:r>
            <a:endParaRPr lang="ru-RU" b="1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 flipH="1">
            <a:off x="5286380" y="3357562"/>
            <a:ext cx="1357322" cy="928694"/>
          </a:xfrm>
          <a:prstGeom prst="wedgeRoundRectCallout">
            <a:avLst>
              <a:gd name="adj1" fmla="val -64324"/>
              <a:gd name="adj2" fmla="val 94904"/>
              <a:gd name="adj3" fmla="val 16667"/>
            </a:avLst>
          </a:prstGeom>
          <a:solidFill>
            <a:srgbClr val="FB3B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Увага</a:t>
            </a:r>
            <a:endParaRPr lang="ru-RU" sz="2800" b="1" dirty="0"/>
          </a:p>
        </p:txBody>
      </p:sp>
      <p:pic>
        <p:nvPicPr>
          <p:cNvPr id="11" name="Picture 6" descr="Общая информац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4143374"/>
            <a:ext cx="2143140" cy="2714626"/>
          </a:xfrm>
          <a:prstGeom prst="rect">
            <a:avLst/>
          </a:prstGeom>
          <a:noFill/>
        </p:spPr>
      </p:pic>
      <p:pic>
        <p:nvPicPr>
          <p:cNvPr id="12" name="Picture 12" descr="Я у світі комп'ютерної грамоти (методичні поради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2357430"/>
            <a:ext cx="571504" cy="1296432"/>
          </a:xfrm>
          <a:prstGeom prst="rect">
            <a:avLst/>
          </a:prstGeom>
          <a:noFill/>
        </p:spPr>
      </p:pic>
      <p:pic>
        <p:nvPicPr>
          <p:cNvPr id="13" name="Picture 10" descr="Я у світі комп'ютерної грамоти (методичні поради)"/>
          <p:cNvPicPr>
            <a:picLocks noChangeAspect="1" noChangeArrowheads="1"/>
          </p:cNvPicPr>
          <p:nvPr/>
        </p:nvPicPr>
        <p:blipFill>
          <a:blip r:embed="rId6" cstate="print"/>
          <a:srcRect l="11373" t="5882" b="29411"/>
          <a:stretch>
            <a:fillRect/>
          </a:stretch>
        </p:blipFill>
        <p:spPr bwMode="auto">
          <a:xfrm>
            <a:off x="8072462" y="1928802"/>
            <a:ext cx="1071538" cy="785818"/>
          </a:xfrm>
          <a:prstGeom prst="rect">
            <a:avLst/>
          </a:prstGeom>
          <a:noFill/>
        </p:spPr>
      </p:pic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583C249F-1570-38FB-53BA-6326B9CEA0EB}"/>
              </a:ext>
            </a:extLst>
          </p:cNvPr>
          <p:cNvSpPr txBox="1">
            <a:spLocks/>
          </p:cNvSpPr>
          <p:nvPr/>
        </p:nvSpPr>
        <p:spPr>
          <a:xfrm>
            <a:off x="755576" y="543134"/>
            <a:ext cx="7990459" cy="2143140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uk-UA" dirty="0"/>
            </a:br>
            <a:r>
              <a:rPr lang="uk-UA" dirty="0"/>
              <a:t>Гра “</a:t>
            </a:r>
            <a:r>
              <a:rPr lang="en-US" sz="4400" dirty="0"/>
              <a:t>mathematics school</a:t>
            </a:r>
            <a:r>
              <a:rPr lang="uk-UA" dirty="0"/>
              <a:t>”</a:t>
            </a:r>
            <a:r>
              <a:rPr lang="en-US" dirty="0"/>
              <a:t> </a:t>
            </a:r>
            <a:br>
              <a:rPr lang="uk-UA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  <p:bldP spid="10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57364"/>
            <a:ext cx="3429024" cy="267765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7030A0"/>
                </a:solidFill>
              </a:rPr>
              <a:t>    “</a:t>
            </a:r>
            <a:r>
              <a:rPr lang="en-US" sz="2000" b="1" dirty="0">
                <a:solidFill>
                  <a:srgbClr val="7030A0"/>
                </a:solidFill>
              </a:rPr>
              <a:t>junior group</a:t>
            </a:r>
            <a:r>
              <a:rPr lang="uk-UA" sz="2000" b="1" dirty="0">
                <a:solidFill>
                  <a:srgbClr val="7030A0"/>
                </a:solidFill>
              </a:rPr>
              <a:t>”</a:t>
            </a:r>
            <a:r>
              <a:rPr lang="en-US" sz="2000" b="1" dirty="0">
                <a:solidFill>
                  <a:srgbClr val="7030A0"/>
                </a:solidFill>
              </a:rPr>
              <a:t> </a:t>
            </a:r>
            <a:endParaRPr lang="uk-UA" sz="2000" b="1" dirty="0">
              <a:solidFill>
                <a:srgbClr val="7030A0"/>
              </a:solidFill>
            </a:endParaRPr>
          </a:p>
          <a:p>
            <a:r>
              <a:rPr lang="uk-UA" b="1" dirty="0">
                <a:solidFill>
                  <a:srgbClr val="7030A0"/>
                </a:solidFill>
              </a:rPr>
              <a:t>     /молодша група/</a:t>
            </a:r>
          </a:p>
          <a:p>
            <a:endParaRPr lang="uk-UA" b="1" dirty="0">
              <a:solidFill>
                <a:srgbClr val="7030A0"/>
              </a:solidFill>
            </a:endParaRPr>
          </a:p>
          <a:p>
            <a:r>
              <a:rPr lang="uk-UA" dirty="0"/>
              <a:t>         У саду є 28  дерев.</a:t>
            </a:r>
          </a:p>
          <a:p>
            <a:r>
              <a:rPr lang="uk-UA" dirty="0"/>
              <a:t>З них 12 яблунь, а решта – </a:t>
            </a:r>
          </a:p>
          <a:p>
            <a:r>
              <a:rPr lang="uk-UA" dirty="0"/>
              <a:t>           груші.  Скільки груш </a:t>
            </a:r>
          </a:p>
          <a:p>
            <a:r>
              <a:rPr lang="uk-UA" dirty="0"/>
              <a:t>             у цьому саду?</a:t>
            </a:r>
            <a:endParaRPr lang="uk-UA" b="1" dirty="0"/>
          </a:p>
          <a:p>
            <a:endParaRPr lang="uk-UA" sz="2000" b="1" dirty="0"/>
          </a:p>
          <a:p>
            <a:endParaRPr lang="ru-RU" sz="2000" b="1" dirty="0"/>
          </a:p>
        </p:txBody>
      </p:sp>
      <p:pic>
        <p:nvPicPr>
          <p:cNvPr id="1030" name="Picture 6" descr="Картинки по запросу нарисованный младенец | Младенцы,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7562"/>
            <a:ext cx="714348" cy="121444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uk-UA" u="sng" dirty="0"/>
              <a:t>І рівень         </a:t>
            </a:r>
            <a:r>
              <a:rPr lang="uk-UA" sz="4400" b="1" dirty="0">
                <a:solidFill>
                  <a:srgbClr val="7030A0"/>
                </a:solidFill>
              </a:rPr>
              <a:t>“</a:t>
            </a:r>
            <a:r>
              <a:rPr lang="en-US" sz="4400" b="1" dirty="0">
                <a:solidFill>
                  <a:srgbClr val="7030A0"/>
                </a:solidFill>
              </a:rPr>
              <a:t>k</a:t>
            </a:r>
            <a:r>
              <a:rPr lang="en-US" sz="4000" b="1" dirty="0">
                <a:solidFill>
                  <a:srgbClr val="7030A0"/>
                </a:solidFill>
              </a:rPr>
              <a:t>indergarten</a:t>
            </a:r>
            <a:r>
              <a:rPr lang="uk-UA" sz="4000" b="1" dirty="0">
                <a:solidFill>
                  <a:srgbClr val="7030A0"/>
                </a:solidFill>
              </a:rPr>
              <a:t>”</a:t>
            </a:r>
            <a:br>
              <a:rPr lang="uk-UA" sz="4000" b="1" dirty="0">
                <a:solidFill>
                  <a:srgbClr val="7030A0"/>
                </a:solidFill>
              </a:rPr>
            </a:br>
            <a:r>
              <a:rPr lang="uk-UA" sz="4000" b="1" dirty="0">
                <a:solidFill>
                  <a:srgbClr val="7030A0"/>
                </a:solidFill>
              </a:rPr>
              <a:t>                         </a:t>
            </a:r>
            <a:r>
              <a:rPr lang="uk-UA" sz="2200" b="1" dirty="0" err="1">
                <a:solidFill>
                  <a:srgbClr val="7030A0"/>
                </a:solidFill>
              </a:rPr>
              <a:t>“дитячий</a:t>
            </a:r>
            <a:r>
              <a:rPr lang="uk-UA" sz="2200" b="1" dirty="0">
                <a:solidFill>
                  <a:srgbClr val="7030A0"/>
                </a:solidFill>
              </a:rPr>
              <a:t> </a:t>
            </a:r>
            <a:r>
              <a:rPr lang="uk-UA" sz="2200" b="1" dirty="0" err="1">
                <a:solidFill>
                  <a:srgbClr val="7030A0"/>
                </a:solidFill>
              </a:rPr>
              <a:t>садок”</a:t>
            </a:r>
            <a:endParaRPr lang="ru-RU" sz="22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2643182"/>
            <a:ext cx="2857520" cy="32008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uk-UA" sz="2000" b="1" dirty="0"/>
          </a:p>
          <a:p>
            <a:pPr algn="ctr"/>
            <a:r>
              <a:rPr lang="uk-UA" sz="2000" b="1" dirty="0"/>
              <a:t>“</a:t>
            </a:r>
            <a:r>
              <a:rPr lang="en-US" sz="2000" b="1" dirty="0">
                <a:solidFill>
                  <a:srgbClr val="7030A0"/>
                </a:solidFill>
              </a:rPr>
              <a:t>middle group</a:t>
            </a:r>
            <a:r>
              <a:rPr lang="uk-UA" sz="2000" b="1" dirty="0">
                <a:solidFill>
                  <a:srgbClr val="7030A0"/>
                </a:solidFill>
              </a:rPr>
              <a:t>”</a:t>
            </a:r>
          </a:p>
          <a:p>
            <a:pPr algn="ctr"/>
            <a:r>
              <a:rPr lang="uk-UA" b="1" dirty="0">
                <a:solidFill>
                  <a:srgbClr val="7030A0"/>
                </a:solidFill>
              </a:rPr>
              <a:t>/середня група/</a:t>
            </a:r>
          </a:p>
          <a:p>
            <a:pPr algn="ctr"/>
            <a:endParaRPr lang="uk-UA" b="1" dirty="0">
              <a:solidFill>
                <a:srgbClr val="7030A0"/>
              </a:solidFill>
            </a:endParaRPr>
          </a:p>
          <a:p>
            <a:pPr algn="ctr"/>
            <a:r>
              <a:rPr lang="uk-UA" dirty="0"/>
              <a:t>Мама посадила 4 ряди</a:t>
            </a:r>
          </a:p>
          <a:p>
            <a:pPr algn="ctr"/>
            <a:r>
              <a:rPr lang="uk-UA" dirty="0"/>
              <a:t> смородини по  5 кущів у кожному. </a:t>
            </a:r>
          </a:p>
          <a:p>
            <a:pPr algn="ctr"/>
            <a:r>
              <a:rPr lang="uk-UA" dirty="0"/>
              <a:t>Скільки кущів </a:t>
            </a:r>
          </a:p>
          <a:p>
            <a:pPr algn="ctr"/>
            <a:r>
              <a:rPr lang="uk-UA" dirty="0"/>
              <a:t>смородини посадила мама?</a:t>
            </a:r>
          </a:p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72198" y="3286124"/>
            <a:ext cx="2800173" cy="2954655"/>
          </a:xfrm>
          <a:prstGeom prst="rect">
            <a:avLst/>
          </a:prstGeom>
          <a:solidFill>
            <a:srgbClr val="CCFF66"/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7030A0"/>
                </a:solidFill>
              </a:rPr>
              <a:t>“</a:t>
            </a:r>
            <a:r>
              <a:rPr lang="en-US" sz="2000" b="1" dirty="0">
                <a:solidFill>
                  <a:srgbClr val="7030A0"/>
                </a:solidFill>
              </a:rPr>
              <a:t>senior group</a:t>
            </a:r>
            <a:r>
              <a:rPr lang="uk-UA" sz="2000" b="1" dirty="0">
                <a:solidFill>
                  <a:srgbClr val="7030A0"/>
                </a:solidFill>
              </a:rPr>
              <a:t>”</a:t>
            </a:r>
          </a:p>
          <a:p>
            <a:pPr algn="ctr"/>
            <a:r>
              <a:rPr lang="uk-UA" sz="2000" b="1" dirty="0">
                <a:solidFill>
                  <a:srgbClr val="7030A0"/>
                </a:solidFill>
              </a:rPr>
              <a:t>/старша група/</a:t>
            </a:r>
          </a:p>
          <a:p>
            <a:r>
              <a:rPr lang="uk-UA" dirty="0">
                <a:solidFill>
                  <a:srgbClr val="7030A0"/>
                </a:solidFill>
              </a:rPr>
              <a:t>У книжці 36 сторінок.</a:t>
            </a:r>
          </a:p>
          <a:p>
            <a:r>
              <a:rPr lang="uk-UA" dirty="0">
                <a:solidFill>
                  <a:srgbClr val="7030A0"/>
                </a:solidFill>
              </a:rPr>
              <a:t>Дівчинка прочитала     </a:t>
            </a:r>
          </a:p>
          <a:p>
            <a:r>
              <a:rPr lang="uk-UA" dirty="0">
                <a:solidFill>
                  <a:srgbClr val="7030A0"/>
                </a:solidFill>
              </a:rPr>
              <a:t>     книжки. Скільки        	сторінок     	прочитала  	дівчинка?</a:t>
            </a:r>
          </a:p>
          <a:p>
            <a:endParaRPr lang="uk-UA" dirty="0">
              <a:solidFill>
                <a:srgbClr val="7030A0"/>
              </a:solidFill>
            </a:endParaRPr>
          </a:p>
          <a:p>
            <a:r>
              <a:rPr lang="en-US" sz="2000" b="1" dirty="0"/>
              <a:t> 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1142984"/>
            <a:ext cx="8572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Для переходу із молодшої групи дитсадка в середню,</a:t>
            </a:r>
          </a:p>
          <a:p>
            <a:r>
              <a:rPr lang="uk-UA" i="1" dirty="0"/>
              <a:t>                                        а із середньої  в старшу  треба  розв’язати задачу   </a:t>
            </a:r>
          </a:p>
          <a:p>
            <a:r>
              <a:rPr lang="uk-UA" dirty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516256" y="4123638"/>
            <a:ext cx="163348" cy="1914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01090" y="4429132"/>
            <a:ext cx="142876" cy="214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8429652" y="4357694"/>
            <a:ext cx="28575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AutoShape 4" descr="картинки для дітей: найкращі зображення (31) | Для дітей, Пожежн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детский сад png - Google Търсене | Imagenes infantiles, Niños, Dibuj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3857628"/>
            <a:ext cx="1500198" cy="1875248"/>
          </a:xfrm>
          <a:prstGeom prst="rect">
            <a:avLst/>
          </a:prstGeom>
          <a:noFill/>
        </p:spPr>
      </p:pic>
      <p:pic>
        <p:nvPicPr>
          <p:cNvPr id="1036" name="Picture 12" descr="Клипарты дети рисунки» — карточка пользователя wera.ha в Яндекс ..."/>
          <p:cNvPicPr>
            <a:picLocks noChangeAspect="1" noChangeArrowheads="1"/>
          </p:cNvPicPr>
          <p:nvPr/>
        </p:nvPicPr>
        <p:blipFill>
          <a:blip r:embed="rId4" cstate="print"/>
          <a:srcRect t="6250" r="18750"/>
          <a:stretch>
            <a:fillRect/>
          </a:stretch>
        </p:blipFill>
        <p:spPr bwMode="auto">
          <a:xfrm>
            <a:off x="6072198" y="5214950"/>
            <a:ext cx="928694" cy="1071546"/>
          </a:xfrm>
          <a:prstGeom prst="rect">
            <a:avLst/>
          </a:prstGeom>
          <a:noFill/>
        </p:spPr>
      </p:pic>
      <p:sp>
        <p:nvSpPr>
          <p:cNvPr id="17" name="Стрелка вправо 16"/>
          <p:cNvSpPr/>
          <p:nvPr/>
        </p:nvSpPr>
        <p:spPr>
          <a:xfrm rot="722969">
            <a:off x="857224" y="4643446"/>
            <a:ext cx="92869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722969">
            <a:off x="4384739" y="5593703"/>
            <a:ext cx="92869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142976" y="6215082"/>
            <a:ext cx="6500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</a:rPr>
              <a:t>Вітаю! Пройдено  І (середній)  рівень!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28860" y="1857364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ru-RU" dirty="0" err="1"/>
              <a:t>джуніор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en-US" dirty="0"/>
              <a:t>]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643570" y="3000372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ru-RU" dirty="0" err="1"/>
              <a:t>мідл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en-US" dirty="0"/>
              <a:t>]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sng" dirty="0"/>
              <a:t>ІІ рівень</a:t>
            </a:r>
            <a:r>
              <a:rPr lang="en-US" sz="3200" u="sng" dirty="0"/>
              <a:t> </a:t>
            </a:r>
            <a:r>
              <a:rPr lang="uk-UA" sz="3200" u="sng" dirty="0"/>
              <a:t>“</a:t>
            </a:r>
            <a:r>
              <a:rPr lang="en-US" sz="3200" b="1" dirty="0"/>
              <a:t>mathematics school</a:t>
            </a:r>
            <a:r>
              <a:rPr lang="uk-UA" sz="3200" b="1" dirty="0"/>
              <a:t>”</a:t>
            </a:r>
            <a:br>
              <a:rPr lang="uk-UA" sz="3200" b="1" dirty="0"/>
            </a:br>
            <a:r>
              <a:rPr lang="uk-UA" sz="3200" b="1" dirty="0"/>
              <a:t> 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9705" y="1928802"/>
            <a:ext cx="4105105" cy="30469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primary school</a:t>
            </a:r>
            <a:endParaRPr lang="uk-UA" sz="2400" b="1" dirty="0"/>
          </a:p>
          <a:p>
            <a:pPr algn="ctr"/>
            <a:r>
              <a:rPr lang="uk-UA" dirty="0"/>
              <a:t>/початкова школа/</a:t>
            </a:r>
          </a:p>
          <a:p>
            <a:pPr algn="ctr"/>
            <a:endParaRPr lang="uk-UA" dirty="0"/>
          </a:p>
          <a:p>
            <a:r>
              <a:rPr lang="uk-UA" dirty="0"/>
              <a:t> У книжці 40 сторінок.</a:t>
            </a:r>
          </a:p>
          <a:p>
            <a:r>
              <a:rPr lang="uk-UA" dirty="0"/>
              <a:t> Хлопчик прочитав         книжки.</a:t>
            </a:r>
          </a:p>
          <a:p>
            <a:endParaRPr lang="uk-UA" dirty="0"/>
          </a:p>
          <a:p>
            <a:r>
              <a:rPr lang="uk-UA" dirty="0"/>
              <a:t>Скільки сторінок йому залишилося прочитати?</a:t>
            </a:r>
          </a:p>
          <a:p>
            <a:pPr algn="ctr"/>
            <a:endParaRPr lang="uk-UA" dirty="0"/>
          </a:p>
          <a:p>
            <a:r>
              <a:rPr lang="en-US" sz="2400" b="1" dirty="0"/>
              <a:t> 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928670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i="1" dirty="0"/>
              <a:t>Подолано середній рівень .</a:t>
            </a:r>
          </a:p>
          <a:p>
            <a:r>
              <a:rPr lang="uk-UA" sz="2000" i="1" dirty="0"/>
              <a:t>Далі у грі із простих задач утворено складені. Перейди з початкової школи у середню.  Пройди ІІ рівень!</a:t>
            </a:r>
            <a:endParaRPr lang="ru-RU" sz="20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3071810"/>
            <a:ext cx="214314" cy="2142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43174" y="3357562"/>
            <a:ext cx="142876" cy="214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5362" name="Picture 2" descr="Початкова школа - КЗ &quot;РУДНЯНСЬКЕ НВО ЗЗСО - ЗДО&quot;"/>
          <p:cNvPicPr>
            <a:picLocks noChangeAspect="1" noChangeArrowheads="1"/>
          </p:cNvPicPr>
          <p:nvPr/>
        </p:nvPicPr>
        <p:blipFill>
          <a:blip r:embed="rId2" cstate="print"/>
          <a:srcRect l="4545" t="7576" r="15909"/>
          <a:stretch>
            <a:fillRect/>
          </a:stretch>
        </p:blipFill>
        <p:spPr bwMode="auto">
          <a:xfrm>
            <a:off x="1571604" y="4071942"/>
            <a:ext cx="2500330" cy="174307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286380" y="2643182"/>
            <a:ext cx="3429024" cy="26776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/>
              <a:t>middle school </a:t>
            </a:r>
            <a:endParaRPr lang="uk-UA" sz="2400" b="1" dirty="0"/>
          </a:p>
          <a:p>
            <a:pPr algn="ctr"/>
            <a:r>
              <a:rPr lang="uk-UA" b="1" dirty="0"/>
              <a:t>/</a:t>
            </a:r>
            <a:r>
              <a:rPr lang="uk-UA" dirty="0"/>
              <a:t>середня школа/</a:t>
            </a:r>
          </a:p>
          <a:p>
            <a:endParaRPr lang="uk-UA" dirty="0"/>
          </a:p>
          <a:p>
            <a:r>
              <a:rPr lang="uk-UA" dirty="0"/>
              <a:t>У шкільному саду 45 дерев. У 4рядах росте по 4 яблуні,</a:t>
            </a:r>
          </a:p>
          <a:p>
            <a:r>
              <a:rPr lang="uk-UA" dirty="0"/>
              <a:t>персиків      від яблунь, а</a:t>
            </a:r>
          </a:p>
          <a:p>
            <a:endParaRPr lang="uk-UA" dirty="0"/>
          </a:p>
          <a:p>
            <a:r>
              <a:rPr lang="uk-UA" dirty="0"/>
              <a:t> решта -  сливи. Скільки слив росте в саду?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388" y="4143380"/>
            <a:ext cx="142876" cy="214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29388" y="4429132"/>
            <a:ext cx="142876" cy="214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357950" y="4357694"/>
            <a:ext cx="28575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4" name="Picture 4" descr="Картинки на школьную тему, школа, дети, school | Школьные идеи ..."/>
          <p:cNvPicPr>
            <a:picLocks noChangeAspect="1" noChangeArrowheads="1"/>
          </p:cNvPicPr>
          <p:nvPr/>
        </p:nvPicPr>
        <p:blipFill>
          <a:blip r:embed="rId3" cstate="print"/>
          <a:srcRect r="16669"/>
          <a:stretch>
            <a:fillRect/>
          </a:stretch>
        </p:blipFill>
        <p:spPr bwMode="auto">
          <a:xfrm>
            <a:off x="8072462" y="4645726"/>
            <a:ext cx="1071538" cy="2212274"/>
          </a:xfrm>
          <a:prstGeom prst="rect">
            <a:avLst/>
          </a:prstGeom>
          <a:noFill/>
        </p:spPr>
      </p:pic>
      <p:sp>
        <p:nvSpPr>
          <p:cNvPr id="16" name="Стрелка вправо 15"/>
          <p:cNvSpPr/>
          <p:nvPr/>
        </p:nvSpPr>
        <p:spPr>
          <a:xfrm rot="727745">
            <a:off x="4471373" y="5275763"/>
            <a:ext cx="2004191" cy="615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285852" y="6215082"/>
            <a:ext cx="6102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</a:rPr>
              <a:t>Вітаю! Пройдено  ІІ (достатній)   рівень!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28992" y="1928802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ru-RU" dirty="0" err="1"/>
              <a:t>праймері</a:t>
            </a:r>
            <a:r>
              <a:rPr lang="ru-RU" dirty="0"/>
              <a:t> скул</a:t>
            </a:r>
            <a:r>
              <a:rPr lang="en-US" dirty="0"/>
              <a:t>]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729830" y="2714620"/>
            <a:ext cx="141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ru-RU" dirty="0" err="1"/>
              <a:t>мідл</a:t>
            </a:r>
            <a:r>
              <a:rPr lang="ru-RU" dirty="0"/>
              <a:t> скул</a:t>
            </a:r>
            <a:r>
              <a:rPr lang="en-US" dirty="0"/>
              <a:t>]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1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ІІІ рівень </a:t>
            </a:r>
            <a:r>
              <a:rPr lang="uk-UA" sz="3200" dirty="0"/>
              <a:t>“</a:t>
            </a:r>
            <a:r>
              <a:rPr lang="en-US" sz="3200" b="1" dirty="0"/>
              <a:t>mathematics school</a:t>
            </a:r>
            <a:r>
              <a:rPr lang="uk-UA" sz="3200" b="1" dirty="0"/>
              <a:t>”</a:t>
            </a:r>
            <a:br>
              <a:rPr lang="uk-UA" sz="3200" b="1" dirty="0"/>
            </a:br>
            <a:r>
              <a:rPr lang="uk-UA" dirty="0"/>
              <a:t>                </a:t>
            </a:r>
            <a:r>
              <a:rPr lang="en-US" dirty="0"/>
              <a:t>high school </a:t>
            </a:r>
            <a:br>
              <a:rPr lang="uk-UA" dirty="0"/>
            </a:br>
            <a:r>
              <a:rPr lang="uk-UA" dirty="0"/>
              <a:t>                              </a:t>
            </a:r>
            <a:r>
              <a:rPr lang="uk-UA" sz="1600" dirty="0"/>
              <a:t>/старша школа/</a:t>
            </a:r>
            <a:endParaRPr lang="ru-RU" sz="1600" dirty="0"/>
          </a:p>
        </p:txBody>
      </p:sp>
      <p:sp>
        <p:nvSpPr>
          <p:cNvPr id="16386" name="AutoShape 2" descr="Рисунки Демоны старшей школы для срисовки (30 фото) • Прикольные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Рисунки Демоны старшей школы для срисовки (30 фото) • Прикольные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0" name="Picture 6" descr="Рисунки Демоны старшей школы для срисовки (30 фото) • Прикольные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8868"/>
            <a:ext cx="2285983" cy="1854186"/>
          </a:xfrm>
          <a:prstGeom prst="rect">
            <a:avLst/>
          </a:prstGeom>
          <a:noFill/>
        </p:spPr>
      </p:pic>
      <p:pic>
        <p:nvPicPr>
          <p:cNvPr id="16392" name="Picture 8" descr="Рисунки Демоны старшей школы для срисовки (30 фото) • Прикольные ..."/>
          <p:cNvPicPr>
            <a:picLocks noChangeAspect="1" noChangeArrowheads="1"/>
          </p:cNvPicPr>
          <p:nvPr/>
        </p:nvPicPr>
        <p:blipFill>
          <a:blip r:embed="rId3" cstate="print"/>
          <a:srcRect r="11606"/>
          <a:stretch>
            <a:fillRect/>
          </a:stretch>
        </p:blipFill>
        <p:spPr bwMode="auto">
          <a:xfrm flipH="1">
            <a:off x="6715140" y="2357430"/>
            <a:ext cx="2000264" cy="200024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28596" y="1643050"/>
            <a:ext cx="834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Щоб пройти ІІІ рівень, треба скласти</a:t>
            </a:r>
            <a:r>
              <a:rPr lang="en-US" dirty="0"/>
              <a:t> </a:t>
            </a:r>
            <a:r>
              <a:rPr lang="uk-UA" dirty="0"/>
              <a:t> та записати задачу за граф-схемою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0430" y="3643314"/>
            <a:ext cx="500066" cy="4286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143240" y="2643182"/>
            <a:ext cx="500066" cy="5000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6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5143504" y="4572008"/>
            <a:ext cx="500066" cy="4619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</a:rPr>
              <a:t>?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14744" y="2643182"/>
            <a:ext cx="798617" cy="19697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cap="small" dirty="0">
                <a:solidFill>
                  <a:srgbClr val="575F6D"/>
                </a:solidFill>
                <a:latin typeface="Verdana"/>
                <a:ea typeface="Verdana"/>
                <a:cs typeface="Verdana"/>
              </a:rPr>
              <a:t>●</a:t>
            </a:r>
          </a:p>
          <a:p>
            <a:endParaRPr lang="uk-UA" sz="3000" cap="small" dirty="0">
              <a:solidFill>
                <a:srgbClr val="575F6D"/>
              </a:solidFill>
              <a:latin typeface="Verdana"/>
              <a:ea typeface="Verdana"/>
              <a:cs typeface="Verdana"/>
            </a:endParaRPr>
          </a:p>
          <a:p>
            <a:r>
              <a:rPr lang="uk-UA" sz="3000" cap="small" dirty="0">
                <a:solidFill>
                  <a:srgbClr val="575F6D"/>
                </a:solidFill>
                <a:latin typeface="Verdana"/>
                <a:ea typeface="Verdana"/>
                <a:cs typeface="Verdana"/>
              </a:rPr>
              <a:t>   </a:t>
            </a:r>
            <a:r>
              <a:rPr lang="uk-UA" sz="3600" cap="small" dirty="0">
                <a:solidFill>
                  <a:srgbClr val="575F6D"/>
                </a:solidFill>
                <a:latin typeface="Verdana"/>
                <a:ea typeface="Verdana"/>
                <a:cs typeface="Verdana"/>
              </a:rPr>
              <a:t>:</a:t>
            </a:r>
            <a:endParaRPr lang="ru-RU" sz="3600" dirty="0"/>
          </a:p>
          <a:p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071934" y="2643182"/>
            <a:ext cx="500066" cy="5000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5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8" name="Прямая соединительная линия 17"/>
          <p:cNvCxnSpPr>
            <a:stCxn id="10" idx="2"/>
            <a:endCxn id="9" idx="0"/>
          </p:cNvCxnSpPr>
          <p:nvPr/>
        </p:nvCxnSpPr>
        <p:spPr>
          <a:xfrm rot="16200000" flipH="1">
            <a:off x="3321835" y="3214686"/>
            <a:ext cx="500066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6" idx="2"/>
            <a:endCxn id="9" idx="0"/>
          </p:cNvCxnSpPr>
          <p:nvPr/>
        </p:nvCxnSpPr>
        <p:spPr>
          <a:xfrm rot="5400000">
            <a:off x="3786182" y="3107529"/>
            <a:ext cx="500066" cy="571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5429256" y="3643314"/>
            <a:ext cx="500066" cy="5000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500562" y="3643314"/>
            <a:ext cx="500066" cy="5000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072066" y="3643314"/>
            <a:ext cx="3241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cap="small" dirty="0">
                <a:solidFill>
                  <a:srgbClr val="575F6D"/>
                </a:solidFill>
                <a:latin typeface="Verdana"/>
                <a:ea typeface="Verdana"/>
                <a:cs typeface="Verdana"/>
              </a:rPr>
              <a:t>●</a:t>
            </a:r>
          </a:p>
          <a:p>
            <a:endParaRPr lang="uk-UA" cap="small" dirty="0">
              <a:solidFill>
                <a:srgbClr val="575F6D"/>
              </a:solidFill>
              <a:latin typeface="Verdana"/>
              <a:ea typeface="Verdana"/>
              <a:cs typeface="Verdana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3857620" y="4143380"/>
            <a:ext cx="1357322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2"/>
          </p:cNvCxnSpPr>
          <p:nvPr/>
        </p:nvCxnSpPr>
        <p:spPr>
          <a:xfrm rot="5400000">
            <a:off x="5232802" y="4125521"/>
            <a:ext cx="428628" cy="464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7" idx="2"/>
          </p:cNvCxnSpPr>
          <p:nvPr/>
        </p:nvCxnSpPr>
        <p:spPr>
          <a:xfrm rot="16200000" flipH="1">
            <a:off x="4768454" y="4125520"/>
            <a:ext cx="428628" cy="464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285852" y="5500702"/>
            <a:ext cx="5500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</a:rPr>
              <a:t>Якщо завдання виконано, вітаю! </a:t>
            </a:r>
          </a:p>
          <a:p>
            <a:r>
              <a:rPr lang="uk-UA" sz="2400" dirty="0">
                <a:solidFill>
                  <a:srgbClr val="FF0000"/>
                </a:solidFill>
              </a:rPr>
              <a:t>Пройдено  ІІІ (високий)   рівень!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86248" y="642918"/>
            <a:ext cx="1298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</a:t>
            </a:r>
            <a:r>
              <a:rPr lang="ru-RU" dirty="0"/>
              <a:t>хай скул</a:t>
            </a:r>
            <a:r>
              <a:rPr lang="en-US" dirty="0"/>
              <a:t>]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284</TotalTime>
  <Words>337</Words>
  <Application>Microsoft Office PowerPoint</Application>
  <PresentationFormat>Экран (4:3)</PresentationFormat>
  <Paragraphs>76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Century Schoolbook</vt:lpstr>
      <vt:lpstr>Verdana</vt:lpstr>
      <vt:lpstr>Wingdings</vt:lpstr>
      <vt:lpstr>Wingdings 2</vt:lpstr>
      <vt:lpstr>Эркер</vt:lpstr>
      <vt:lpstr>Ти любиш грати в ігри,  проходячи рівень за рівнем? Так! Тоді вперед!  </vt:lpstr>
      <vt:lpstr>І рівень         “kindergarten”                          “дитячий садок”</vt:lpstr>
      <vt:lpstr>ІІ рівень “mathematics school”  </vt:lpstr>
      <vt:lpstr>ІІІ рівень “mathematics school”                 high school                                /старша школа/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любиш грати в ігри,  проходячи рівень за рівнем? Так! Тоді вперед! </dc:title>
  <dc:creator>админ</dc:creator>
  <cp:lastModifiedBy>Роман Тимченко</cp:lastModifiedBy>
  <cp:revision>23</cp:revision>
  <dcterms:created xsi:type="dcterms:W3CDTF">2020-04-20T12:00:02Z</dcterms:created>
  <dcterms:modified xsi:type="dcterms:W3CDTF">2025-05-07T17:41:59Z</dcterms:modified>
</cp:coreProperties>
</file>