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49" r:id="rId3"/>
    <p:sldId id="260" r:id="rId4"/>
    <p:sldId id="262" r:id="rId5"/>
    <p:sldId id="259" r:id="rId6"/>
    <p:sldId id="261" r:id="rId7"/>
    <p:sldId id="258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2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24A06-5B4C-B56E-2031-0ECCD56E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8B3EEAF-6DB0-3BDC-D42A-85544E4446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87D898E-3F1D-A7FA-D987-91330900F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889218C-2750-942D-87A9-9960D259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E13A46A-E2C1-1FEA-3855-F3AE04EB3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3142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DB856-D4BB-2B1E-E956-F431A7B60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F5C7D09-2379-A3CC-4C52-3B3B3C6F8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87096EB-06A1-5306-ACD8-D9D3C90F9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356DA3E-5957-7CA7-F987-DEA71782A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642C8AB-0430-4395-24C6-74C54649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9958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DDB339C-5EE0-3A67-BB00-9A81718FEA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5E0AFB2-57A1-5CC5-F2D7-B6EECB212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776F961-5EF5-32E3-3DE5-F671A02CA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2D70BC2-7260-DB9E-33C5-61E62E349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B3175E-9B81-E3CB-DA22-393FAAF32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833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7E80E-CB3A-F275-5EA0-BCD3E18BC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A8882AF-8599-7C92-2FAC-72C24AB99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60282A1-9F85-A296-297E-E10519954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08A4329-2A1D-F617-47C6-ED2D3C0A8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2323870-0DE6-C631-38B7-6D0AE5BA2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636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10B2EB-8CBF-1B64-ED48-D2FBC0BB9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4305D69-4635-237E-F291-0060A4C63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DC7AF7-0076-751E-02EA-4EF0D203B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A7E11BD-7B43-9B2C-1262-462E20C7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07CA8A5-0AED-9AB3-2C3C-2FD3A3FA1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561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ECF371-E67D-430E-B88D-C685B1A66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7AA9B6-3AC6-D3D3-4858-491D87FFD0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930B3DC-ADFD-1BF6-E485-8384EBC17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A962545-A90C-3669-F297-E771DF3EB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8ACA80E-1E46-475D-38B2-A1512C3F3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A9A7B74-5AFE-CA86-8441-C08A6562D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2120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C7F4FC-26A3-C035-EAFA-28D596D9D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F1E27FB-29C3-091F-77DC-325091D3D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717263F-91EF-0F13-F23E-F46853427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D96A123B-2F5B-05E6-2649-976E7D167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0D7E238-C254-8C89-89B8-F9713656CC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AC9C8FA-6373-5B84-6371-4925B2573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798EBEC4-35BB-F6B9-5EDF-3655E8ED6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889C607-2E62-EA43-2CAD-1BC384DCF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6860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978CE-37E8-C9D8-62BB-2E7656C1D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7F6813BB-DD52-EE22-0C9B-F7765DCB4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DEE7B007-46DB-023E-E9C3-22A35177E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D9E1F22-20ED-ED7D-BA98-EC8038FA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9454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EF9A21DD-04CB-D9F2-1BDC-3CCC14A57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CFB339A-37C9-59A1-E876-3AFD485B1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8AC2CE52-C412-B5C2-D62C-8CAD8C606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870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0EC37D-DD7D-3534-8F21-AC0319E60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3EF01DB-BC7E-A996-7D8F-312584946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BE6DA96-4CD5-0D8C-3030-3CC41E3D8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469716A-D754-5DE7-8BBD-06471FD5A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9667BD7-3E57-B0CD-8FEA-C7530E24E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C17F0B1-27D0-C709-6A93-14E6ACE39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727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286118-DCDF-BFB2-02D4-D3B86A23A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ADFC3EE1-FD3A-3F34-DC75-0D4F5B7650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F09A01F-4392-AD7D-21F7-7CC470AAE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50530D5-D964-FA84-062C-E7A00C626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0FC8C0-5C9B-50A9-6BB8-803B595F1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5BE1DB3-D3C9-E0C6-33F1-568C4F622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937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3C72324-C5B8-0286-DA02-0380A38D5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48B9924-3F77-1638-9502-B93F93BC2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607D318-2F9B-483E-0FE1-F189004B86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EED06D-9506-46A9-81B5-FDB6560697A9}" type="datetimeFigureOut">
              <a:rPr lang="uk-UA" smtClean="0"/>
              <a:t>16.02.2025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C48A9DA-9045-32A6-C7CD-D0CDDFB5D0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FECF2D9-60F0-6423-47A6-D623054EDD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2E783-F217-49F1-82A4-53CCA1BFAE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708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липарт думающий смайлик (47 фото)">
            <a:extLst>
              <a:ext uri="{FF2B5EF4-FFF2-40B4-BE49-F238E27FC236}">
                <a16:creationId xmlns:a16="http://schemas.microsoft.com/office/drawing/2014/main" id="{372F73FA-608B-D8B1-99EC-A6D277527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" r="2" b="9020"/>
          <a:stretch/>
        </p:blipFill>
        <p:spPr bwMode="auto">
          <a:xfrm>
            <a:off x="535521" y="508090"/>
            <a:ext cx="6323740" cy="574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D00B4-CD23-D4E3-626E-B0EAF240E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97976" y="2113524"/>
            <a:ext cx="4358503" cy="3137941"/>
          </a:xfrm>
        </p:spPr>
        <p:txBody>
          <a:bodyPr anchor="t">
            <a:normAutofit fontScale="90000"/>
          </a:bodyPr>
          <a:lstStyle/>
          <a:p>
            <a:r>
              <a:rPr lang="uk-UA" dirty="0"/>
              <a:t>Думай, згадуй, застосовуй,</a:t>
            </a:r>
            <a:br>
              <a:rPr lang="uk-UA" dirty="0"/>
            </a:br>
            <a:r>
              <a:rPr lang="uk-UA" dirty="0"/>
              <a:t>виконуй!</a:t>
            </a:r>
          </a:p>
        </p:txBody>
      </p:sp>
    </p:spTree>
    <p:extLst>
      <p:ext uri="{BB962C8B-B14F-4D97-AF65-F5344CB8AC3E}">
        <p14:creationId xmlns:p14="http://schemas.microsoft.com/office/powerpoint/2010/main" val="239092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F17134-87E4-4636-A9DC-C6A4EECCB9C3}"/>
              </a:ext>
            </a:extLst>
          </p:cNvPr>
          <p:cNvSpPr txBox="1"/>
          <p:nvPr/>
        </p:nvSpPr>
        <p:spPr>
          <a:xfrm>
            <a:off x="249229" y="882017"/>
            <a:ext cx="486646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25959 8</a:t>
            </a:r>
            <a:r>
              <a:rPr lang="uk-UA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6F8DC9-3823-489E-B27E-7D83AE2E2BCA}"/>
              </a:ext>
            </a:extLst>
          </p:cNvPr>
          <p:cNvSpPr txBox="1"/>
          <p:nvPr/>
        </p:nvSpPr>
        <p:spPr>
          <a:xfrm>
            <a:off x="7785762" y="0"/>
            <a:ext cx="45901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FF0000"/>
                </a:solidFill>
              </a:rPr>
              <a:t>Остача</a:t>
            </a:r>
            <a:r>
              <a:rPr lang="uk-UA" sz="4000" dirty="0">
                <a:solidFill>
                  <a:srgbClr val="FF0000"/>
                </a:solidFill>
              </a:rPr>
              <a:t> має бути </a:t>
            </a:r>
            <a:r>
              <a:rPr lang="uk-UA" sz="4000" b="1" dirty="0">
                <a:solidFill>
                  <a:srgbClr val="FF0000"/>
                </a:solidFill>
              </a:rPr>
              <a:t>завжди меншою, </a:t>
            </a:r>
          </a:p>
          <a:p>
            <a:r>
              <a:rPr lang="uk-UA" sz="4000" b="1" dirty="0">
                <a:solidFill>
                  <a:srgbClr val="FF0000"/>
                </a:solidFill>
              </a:rPr>
              <a:t>ніж </a:t>
            </a:r>
            <a:r>
              <a:rPr lang="uk-UA" sz="4000" b="1" u="sng" dirty="0">
                <a:solidFill>
                  <a:srgbClr val="FF0000"/>
                </a:solidFill>
              </a:rPr>
              <a:t>дільник.</a:t>
            </a:r>
            <a:r>
              <a:rPr lang="uk-UA" sz="48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8A64307A-9955-4695-A26D-37C4F6F11724}"/>
              </a:ext>
            </a:extLst>
          </p:cNvPr>
          <p:cNvSpPr txBox="1">
            <a:spLocks/>
          </p:cNvSpPr>
          <p:nvPr/>
        </p:nvSpPr>
        <p:spPr>
          <a:xfrm>
            <a:off x="0" y="17459"/>
            <a:ext cx="11930491" cy="73909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Виконай ділення з остачею.</a:t>
            </a:r>
          </a:p>
        </p:txBody>
      </p:sp>
      <p:cxnSp>
        <p:nvCxnSpPr>
          <p:cNvPr id="3" name="Пряма сполучна лінія 2">
            <a:extLst>
              <a:ext uri="{FF2B5EF4-FFF2-40B4-BE49-F238E27FC236}">
                <a16:creationId xmlns:a16="http://schemas.microsoft.com/office/drawing/2014/main" id="{41B128C6-51D4-EB84-26F2-396D0CF1C9E8}"/>
              </a:ext>
            </a:extLst>
          </p:cNvPr>
          <p:cNvCxnSpPr>
            <a:cxnSpLocks/>
          </p:cNvCxnSpPr>
          <p:nvPr/>
        </p:nvCxnSpPr>
        <p:spPr>
          <a:xfrm>
            <a:off x="2564736" y="1139960"/>
            <a:ext cx="0" cy="178272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C2DE08C6-0956-5231-218D-B8F261FAE998}"/>
              </a:ext>
            </a:extLst>
          </p:cNvPr>
          <p:cNvCxnSpPr>
            <a:cxnSpLocks/>
          </p:cNvCxnSpPr>
          <p:nvPr/>
        </p:nvCxnSpPr>
        <p:spPr>
          <a:xfrm>
            <a:off x="2564736" y="1833686"/>
            <a:ext cx="262687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331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3DFC7-C5BE-A52F-3320-58F2DB79C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56A4BB9-4FA5-BA6B-F50A-B09610333EF8}"/>
              </a:ext>
            </a:extLst>
          </p:cNvPr>
          <p:cNvSpPr txBox="1"/>
          <p:nvPr/>
        </p:nvSpPr>
        <p:spPr>
          <a:xfrm>
            <a:off x="254747" y="0"/>
            <a:ext cx="56363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Вправа   </a:t>
            </a:r>
            <a:endParaRPr lang="ru-UA" sz="44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1287C4-AF26-9D3D-9D25-78AFAE1C0316}"/>
              </a:ext>
            </a:extLst>
          </p:cNvPr>
          <p:cNvSpPr txBox="1"/>
          <p:nvPr/>
        </p:nvSpPr>
        <p:spPr>
          <a:xfrm>
            <a:off x="254747" y="769441"/>
            <a:ext cx="9330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Накресли відрізок довжиною 65мм.   </a:t>
            </a:r>
            <a:endParaRPr lang="ru-UA" sz="44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F560CF-9550-67CD-E760-112F9504B59A}"/>
              </a:ext>
            </a:extLst>
          </p:cNvPr>
          <p:cNvSpPr txBox="1"/>
          <p:nvPr/>
        </p:nvSpPr>
        <p:spPr>
          <a:xfrm>
            <a:off x="4062789" y="1689665"/>
            <a:ext cx="17146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1см =   </a:t>
            </a:r>
            <a:endParaRPr lang="ru-UA" sz="4400" i="1" dirty="0"/>
          </a:p>
        </p:txBody>
      </p:sp>
      <p:pic>
        <p:nvPicPr>
          <p:cNvPr id="5" name="Picture 2" descr="Клипарт думающий смайлик (47 фото)">
            <a:extLst>
              <a:ext uri="{FF2B5EF4-FFF2-40B4-BE49-F238E27FC236}">
                <a16:creationId xmlns:a16="http://schemas.microsoft.com/office/drawing/2014/main" id="{B5112001-8CC5-1700-7D1F-45D1039F5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" r="2" b="9020"/>
          <a:stretch/>
        </p:blipFill>
        <p:spPr bwMode="auto">
          <a:xfrm>
            <a:off x="2425172" y="1432918"/>
            <a:ext cx="1295452" cy="117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7C48D8-3AE7-BA2C-5FB5-53070B1120B7}"/>
              </a:ext>
            </a:extLst>
          </p:cNvPr>
          <p:cNvSpPr txBox="1"/>
          <p:nvPr/>
        </p:nvSpPr>
        <p:spPr>
          <a:xfrm>
            <a:off x="5557307" y="1689664"/>
            <a:ext cx="17146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10мм   </a:t>
            </a:r>
            <a:endParaRPr lang="ru-UA" sz="4400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A25D37-1BD3-E247-F5FA-9FBB3A5B3CF9}"/>
              </a:ext>
            </a:extLst>
          </p:cNvPr>
          <p:cNvSpPr txBox="1"/>
          <p:nvPr/>
        </p:nvSpPr>
        <p:spPr>
          <a:xfrm>
            <a:off x="0" y="4444883"/>
            <a:ext cx="2170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65мм =   </a:t>
            </a:r>
            <a:endParaRPr lang="ru-UA" sz="44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E2D11E-34C2-1294-C9A7-5FBFA3526DEF}"/>
              </a:ext>
            </a:extLst>
          </p:cNvPr>
          <p:cNvSpPr txBox="1"/>
          <p:nvPr/>
        </p:nvSpPr>
        <p:spPr>
          <a:xfrm>
            <a:off x="1858824" y="4444882"/>
            <a:ext cx="2353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i="1" dirty="0"/>
              <a:t>6см</a:t>
            </a:r>
            <a:r>
              <a:rPr lang="uk-UA" sz="4400" i="1" dirty="0"/>
              <a:t>5мм   </a:t>
            </a:r>
            <a:endParaRPr lang="ru-UA" sz="4400" i="1" dirty="0"/>
          </a:p>
        </p:txBody>
      </p:sp>
      <p:pic>
        <p:nvPicPr>
          <p:cNvPr id="1026" name="Picture 2" descr="Лінійка дерев'яна 15см.">
            <a:extLst>
              <a:ext uri="{FF2B5EF4-FFF2-40B4-BE49-F238E27FC236}">
                <a16:creationId xmlns:a16="http://schemas.microsoft.com/office/drawing/2014/main" id="{3B5D5763-461C-F31C-CC93-4438C813A0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32" b="44974"/>
          <a:stretch/>
        </p:blipFill>
        <p:spPr bwMode="auto">
          <a:xfrm>
            <a:off x="1347663" y="2731257"/>
            <a:ext cx="9496674" cy="117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A5FD73-1299-263A-A4F2-4AF9EC63583B}"/>
              </a:ext>
            </a:extLst>
          </p:cNvPr>
          <p:cNvSpPr txBox="1"/>
          <p:nvPr/>
        </p:nvSpPr>
        <p:spPr>
          <a:xfrm>
            <a:off x="4212771" y="4448393"/>
            <a:ext cx="8433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це 6см  і ще половина від 1см</a:t>
            </a:r>
            <a:endParaRPr lang="ru-UA" sz="4400" i="1" dirty="0"/>
          </a:p>
        </p:txBody>
      </p:sp>
    </p:spTree>
    <p:extLst>
      <p:ext uri="{BB962C8B-B14F-4D97-AF65-F5344CB8AC3E}">
        <p14:creationId xmlns:p14="http://schemas.microsoft.com/office/powerpoint/2010/main" val="145833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4" grpId="0"/>
      <p:bldP spid="9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68161-BEDE-ED9A-8F39-C9D3E9E34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AA0269-A357-DF67-5F76-D6BF35F595A0}"/>
              </a:ext>
            </a:extLst>
          </p:cNvPr>
          <p:cNvSpPr txBox="1"/>
          <p:nvPr/>
        </p:nvSpPr>
        <p:spPr>
          <a:xfrm>
            <a:off x="331878" y="3044279"/>
            <a:ext cx="56363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Р = (а + в)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ꞏ</a:t>
            </a:r>
            <a:r>
              <a:rPr lang="uk-UA" sz="4400" i="1" dirty="0"/>
              <a:t> 2 </a:t>
            </a:r>
            <a:endParaRPr lang="ru-UA" sz="4400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2BCA0D-97D5-4824-9713-675AD7C2A623}"/>
              </a:ext>
            </a:extLst>
          </p:cNvPr>
          <p:cNvSpPr txBox="1"/>
          <p:nvPr/>
        </p:nvSpPr>
        <p:spPr>
          <a:xfrm>
            <a:off x="5066111" y="-246464"/>
            <a:ext cx="56363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Вправа</a:t>
            </a:r>
            <a:r>
              <a:rPr lang="uk-UA" sz="4400" i="1" dirty="0"/>
              <a:t>   </a:t>
            </a:r>
            <a:endParaRPr lang="ru-UA" sz="44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5F88D7-B118-DCEE-E1A6-AC85197BEC43}"/>
              </a:ext>
            </a:extLst>
          </p:cNvPr>
          <p:cNvSpPr txBox="1"/>
          <p:nvPr/>
        </p:nvSpPr>
        <p:spPr>
          <a:xfrm>
            <a:off x="240360" y="3732322"/>
            <a:ext cx="5764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Р = (65мм + 35мм)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ꞏ</a:t>
            </a:r>
            <a:r>
              <a:rPr lang="uk-UA" sz="4400" i="1" dirty="0"/>
              <a:t> 2 =  </a:t>
            </a:r>
            <a:endParaRPr lang="ru-UA" sz="44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6CB900-7239-75F1-0EE1-E4D453C21DDF}"/>
              </a:ext>
            </a:extLst>
          </p:cNvPr>
          <p:cNvSpPr txBox="1"/>
          <p:nvPr/>
        </p:nvSpPr>
        <p:spPr>
          <a:xfrm>
            <a:off x="5723319" y="3773021"/>
            <a:ext cx="32593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100мм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ꞏ</a:t>
            </a:r>
            <a:r>
              <a:rPr lang="uk-UA" sz="4400" i="1" dirty="0"/>
              <a:t> 2 =  </a:t>
            </a:r>
            <a:endParaRPr lang="ru-UA" sz="4400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32814F-7C71-0A0D-16F8-74E42168C9BA}"/>
              </a:ext>
            </a:extLst>
          </p:cNvPr>
          <p:cNvSpPr txBox="1"/>
          <p:nvPr/>
        </p:nvSpPr>
        <p:spPr>
          <a:xfrm>
            <a:off x="8570920" y="3766976"/>
            <a:ext cx="2271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200мм =  </a:t>
            </a:r>
            <a:endParaRPr lang="ru-UA" sz="44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BEFF1F-5283-25CB-CB9E-561317A6E63E}"/>
              </a:ext>
            </a:extLst>
          </p:cNvPr>
          <p:cNvSpPr txBox="1"/>
          <p:nvPr/>
        </p:nvSpPr>
        <p:spPr>
          <a:xfrm>
            <a:off x="10702413" y="3766975"/>
            <a:ext cx="1489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20см  </a:t>
            </a:r>
            <a:endParaRPr lang="ru-UA" sz="44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13F60-426E-5D1E-CB17-5D9EB936CFF5}"/>
              </a:ext>
            </a:extLst>
          </p:cNvPr>
          <p:cNvSpPr txBox="1"/>
          <p:nvPr/>
        </p:nvSpPr>
        <p:spPr>
          <a:xfrm>
            <a:off x="240360" y="524496"/>
            <a:ext cx="11951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i="1" dirty="0"/>
              <a:t>	Накресли прямокутник зі сторонами 65мм і 35мм.   Знайди його периметр. Накресли квадрат з таким периметром. </a:t>
            </a:r>
            <a:endParaRPr lang="ru-UA" sz="3600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492A22-BFF0-EE43-F652-E2C04C0FB4E6}"/>
              </a:ext>
            </a:extLst>
          </p:cNvPr>
          <p:cNvSpPr txBox="1"/>
          <p:nvPr/>
        </p:nvSpPr>
        <p:spPr>
          <a:xfrm>
            <a:off x="331878" y="4501763"/>
            <a:ext cx="40416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20см : 4 = 5см  </a:t>
            </a:r>
            <a:endParaRPr lang="ru-UA" sz="44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4690CC-A70C-7F6D-042E-04AB37A07A68}"/>
              </a:ext>
            </a:extLst>
          </p:cNvPr>
          <p:cNvSpPr txBox="1"/>
          <p:nvPr/>
        </p:nvSpPr>
        <p:spPr>
          <a:xfrm>
            <a:off x="3863859" y="4530956"/>
            <a:ext cx="5764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- сторона квадрата  </a:t>
            </a:r>
            <a:endParaRPr lang="ru-UA" sz="4400" i="1" dirty="0"/>
          </a:p>
        </p:txBody>
      </p:sp>
    </p:spTree>
    <p:extLst>
      <p:ext uri="{BB962C8B-B14F-4D97-AF65-F5344CB8AC3E}">
        <p14:creationId xmlns:p14="http://schemas.microsoft.com/office/powerpoint/2010/main" val="420593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6" grpId="0"/>
      <p:bldP spid="10" grpId="0"/>
      <p:bldP spid="11" grpId="0"/>
      <p:bldP spid="3" grpId="0"/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B5D85C-6F62-1FA5-D0FE-CF8853AF2216}"/>
              </a:ext>
            </a:extLst>
          </p:cNvPr>
          <p:cNvSpPr txBox="1"/>
          <p:nvPr/>
        </p:nvSpPr>
        <p:spPr>
          <a:xfrm>
            <a:off x="433953" y="1378777"/>
            <a:ext cx="48159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(х - 50) : 3 = 150 </a:t>
            </a:r>
            <a:endParaRPr lang="ru-UA" sz="44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79FD76-F0C7-3A53-CBA9-9289CFE7D9E5}"/>
              </a:ext>
            </a:extLst>
          </p:cNvPr>
          <p:cNvSpPr txBox="1"/>
          <p:nvPr/>
        </p:nvSpPr>
        <p:spPr>
          <a:xfrm>
            <a:off x="459699" y="2369886"/>
            <a:ext cx="2015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х – 50 =  </a:t>
            </a:r>
            <a:endParaRPr lang="ru-UA" sz="44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F3232D-B2D0-2CC4-BA13-C08C26E7CEB0}"/>
              </a:ext>
            </a:extLst>
          </p:cNvPr>
          <p:cNvSpPr txBox="1"/>
          <p:nvPr/>
        </p:nvSpPr>
        <p:spPr>
          <a:xfrm>
            <a:off x="2610465" y="2369886"/>
            <a:ext cx="3119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150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ꞏ</a:t>
            </a:r>
            <a:r>
              <a:rPr lang="uk-UA" sz="4400" i="1" dirty="0"/>
              <a:t> 3</a:t>
            </a:r>
            <a:endParaRPr lang="ru-UA" sz="4400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C6CA86-924B-D7C3-92BC-D86AED3C3C5F}"/>
              </a:ext>
            </a:extLst>
          </p:cNvPr>
          <p:cNvSpPr txBox="1"/>
          <p:nvPr/>
        </p:nvSpPr>
        <p:spPr>
          <a:xfrm>
            <a:off x="433953" y="4637820"/>
            <a:ext cx="3119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х= </a:t>
            </a:r>
            <a:endParaRPr lang="ru-UA" sz="4400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0F564F-5F02-7780-F78A-E815A45F8BE2}"/>
              </a:ext>
            </a:extLst>
          </p:cNvPr>
          <p:cNvSpPr txBox="1"/>
          <p:nvPr/>
        </p:nvSpPr>
        <p:spPr>
          <a:xfrm>
            <a:off x="459698" y="-157241"/>
            <a:ext cx="56363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Рівняння  </a:t>
            </a:r>
            <a:endParaRPr lang="ru-UA" sz="44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B8648F-75AB-F57B-C8A9-77677AC06738}"/>
              </a:ext>
            </a:extLst>
          </p:cNvPr>
          <p:cNvSpPr txBox="1"/>
          <p:nvPr/>
        </p:nvSpPr>
        <p:spPr>
          <a:xfrm>
            <a:off x="299131" y="3136463"/>
            <a:ext cx="2015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х – 50 =  </a:t>
            </a:r>
            <a:endParaRPr lang="ru-UA" sz="44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8F5734-B731-13C6-FFE9-D84ED8F764E6}"/>
              </a:ext>
            </a:extLst>
          </p:cNvPr>
          <p:cNvSpPr txBox="1"/>
          <p:nvPr/>
        </p:nvSpPr>
        <p:spPr>
          <a:xfrm>
            <a:off x="288776" y="3887142"/>
            <a:ext cx="21507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х =  </a:t>
            </a:r>
            <a:endParaRPr lang="ru-UA" sz="4400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EB0DFE-9EB1-D74E-D21C-F3429BA90268}"/>
              </a:ext>
            </a:extLst>
          </p:cNvPr>
          <p:cNvSpPr txBox="1"/>
          <p:nvPr/>
        </p:nvSpPr>
        <p:spPr>
          <a:xfrm>
            <a:off x="6121745" y="1352939"/>
            <a:ext cx="5636302" cy="786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uk-UA" sz="4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(970 </a:t>
            </a:r>
            <a:r>
              <a:rPr lang="uk-UA" sz="4400" i="1" dirty="0"/>
              <a:t>–</a:t>
            </a:r>
            <a:r>
              <a:rPr lang="uk-UA" sz="4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340) : у = 90</a:t>
            </a:r>
            <a:endParaRPr lang="uk-UA" sz="36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2994B5-A7F8-1D04-464E-CBBE35B6814D}"/>
              </a:ext>
            </a:extLst>
          </p:cNvPr>
          <p:cNvSpPr txBox="1"/>
          <p:nvPr/>
        </p:nvSpPr>
        <p:spPr>
          <a:xfrm>
            <a:off x="2130029" y="3136463"/>
            <a:ext cx="1423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450</a:t>
            </a:r>
            <a:endParaRPr lang="ru-UA" sz="44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DE3CD6-2334-CB28-F4CF-42E1484DF42C}"/>
              </a:ext>
            </a:extLst>
          </p:cNvPr>
          <p:cNvSpPr txBox="1"/>
          <p:nvPr/>
        </p:nvSpPr>
        <p:spPr>
          <a:xfrm>
            <a:off x="6256567" y="2349773"/>
            <a:ext cx="3596881" cy="786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uk-UA" sz="44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630</a:t>
            </a:r>
            <a:r>
              <a:rPr lang="uk-UA" sz="4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: у = 90</a:t>
            </a:r>
            <a:endParaRPr lang="uk-UA" sz="36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28F096-2099-0235-A77C-C73FE8CEBA03}"/>
              </a:ext>
            </a:extLst>
          </p:cNvPr>
          <p:cNvSpPr txBox="1"/>
          <p:nvPr/>
        </p:nvSpPr>
        <p:spPr>
          <a:xfrm>
            <a:off x="6256567" y="3136463"/>
            <a:ext cx="3596881" cy="786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uk-UA" sz="4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у =</a:t>
            </a:r>
            <a:r>
              <a:rPr lang="uk-UA" sz="44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630</a:t>
            </a:r>
            <a:r>
              <a:rPr lang="uk-UA" sz="4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: 90</a:t>
            </a:r>
            <a:endParaRPr lang="uk-UA" sz="36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44162-37EC-A63F-D9C7-4950DCD33065}"/>
              </a:ext>
            </a:extLst>
          </p:cNvPr>
          <p:cNvSpPr txBox="1"/>
          <p:nvPr/>
        </p:nvSpPr>
        <p:spPr>
          <a:xfrm>
            <a:off x="6256567" y="3931682"/>
            <a:ext cx="3596881" cy="786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uk-UA" sz="4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у =</a:t>
            </a:r>
            <a:endParaRPr lang="uk-UA" sz="36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3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3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7B852-CA06-DE9B-3B60-2130EEA08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53A3CE-7602-20BF-6AD3-1CA9828FD4D0}"/>
              </a:ext>
            </a:extLst>
          </p:cNvPr>
          <p:cNvSpPr txBox="1"/>
          <p:nvPr/>
        </p:nvSpPr>
        <p:spPr>
          <a:xfrm>
            <a:off x="160183" y="722876"/>
            <a:ext cx="10679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Виконай дії з іменованими числами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8CDB01-871B-9342-DD16-A841F0B45C74}"/>
              </a:ext>
            </a:extLst>
          </p:cNvPr>
          <p:cNvSpPr txBox="1"/>
          <p:nvPr/>
        </p:nvSpPr>
        <p:spPr>
          <a:xfrm>
            <a:off x="1805912" y="1653901"/>
            <a:ext cx="478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4км 5м : 5м </a:t>
            </a:r>
            <a:r>
              <a:rPr lang="en-US" sz="4800" i="1" dirty="0">
                <a:latin typeface="Arial" panose="020B0604020202020204" pitchFamily="34" charset="0"/>
                <a:cs typeface="Arial" panose="020B0604020202020204" pitchFamily="34" charset="0"/>
              </a:rPr>
              <a:t>ꞏ</a:t>
            </a:r>
            <a:r>
              <a:rPr lang="uk-UA" sz="4800" i="1" dirty="0"/>
              <a:t> 3</a:t>
            </a:r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 =  </a:t>
            </a:r>
            <a:endParaRPr lang="ru-UA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липарт думающий смайлик (47 фото)">
            <a:extLst>
              <a:ext uri="{FF2B5EF4-FFF2-40B4-BE49-F238E27FC236}">
                <a16:creationId xmlns:a16="http://schemas.microsoft.com/office/drawing/2014/main" id="{EA96F2CE-1726-C07C-CB6C-44DC049FB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" r="2" b="9020"/>
          <a:stretch/>
        </p:blipFill>
        <p:spPr bwMode="auto">
          <a:xfrm>
            <a:off x="0" y="1224851"/>
            <a:ext cx="1632492" cy="148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71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9B371-0B3F-2A31-ACA0-126A0BC0B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177165-967D-F2E7-13A2-D58C796E2DFF}"/>
              </a:ext>
            </a:extLst>
          </p:cNvPr>
          <p:cNvSpPr txBox="1"/>
          <p:nvPr/>
        </p:nvSpPr>
        <p:spPr>
          <a:xfrm>
            <a:off x="2330526" y="1860428"/>
            <a:ext cx="84355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i="1" dirty="0"/>
              <a:t>Приклади 4 ст. 39  </a:t>
            </a:r>
            <a:endParaRPr lang="ru-UA" sz="6600" i="1" dirty="0"/>
          </a:p>
        </p:txBody>
      </p:sp>
      <p:pic>
        <p:nvPicPr>
          <p:cNvPr id="7" name="Picture 2" descr="Клипарт думающий смайлик (47 фото)">
            <a:extLst>
              <a:ext uri="{FF2B5EF4-FFF2-40B4-BE49-F238E27FC236}">
                <a16:creationId xmlns:a16="http://schemas.microsoft.com/office/drawing/2014/main" id="{30CCCF32-A382-4C5B-D849-E94E6DECA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" r="2" b="9020"/>
          <a:stretch/>
        </p:blipFill>
        <p:spPr bwMode="auto">
          <a:xfrm flipH="1">
            <a:off x="6548281" y="718409"/>
            <a:ext cx="1544701" cy="124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A5F54D-0F48-5C06-EE49-AFC7ED0F0AA2}"/>
              </a:ext>
            </a:extLst>
          </p:cNvPr>
          <p:cNvSpPr txBox="1"/>
          <p:nvPr/>
        </p:nvSpPr>
        <p:spPr>
          <a:xfrm>
            <a:off x="467710" y="3429000"/>
            <a:ext cx="112565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i="1" dirty="0"/>
              <a:t>Підготуватися до </a:t>
            </a:r>
            <a:r>
              <a:rPr lang="uk-UA" sz="6600" i="1" dirty="0" err="1"/>
              <a:t>діагностувальної</a:t>
            </a:r>
            <a:r>
              <a:rPr lang="uk-UA" sz="6600" i="1" dirty="0"/>
              <a:t> роботи  </a:t>
            </a:r>
            <a:endParaRPr lang="ru-UA" sz="6600" i="1" dirty="0"/>
          </a:p>
        </p:txBody>
      </p:sp>
    </p:spTree>
    <p:extLst>
      <p:ext uri="{BB962C8B-B14F-4D97-AF65-F5344CB8AC3E}">
        <p14:creationId xmlns:p14="http://schemas.microsoft.com/office/powerpoint/2010/main" val="425644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166</Words>
  <Application>Microsoft Office PowerPoint</Application>
  <PresentationFormat>Широкий екран</PresentationFormat>
  <Paragraphs>37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Тема Office</vt:lpstr>
      <vt:lpstr>Думай, згадуй, застосовуй, виконуй!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Роман Тимченко</dc:creator>
  <cp:lastModifiedBy>Роман Тимченко</cp:lastModifiedBy>
  <cp:revision>1</cp:revision>
  <dcterms:created xsi:type="dcterms:W3CDTF">2025-02-16T14:57:27Z</dcterms:created>
  <dcterms:modified xsi:type="dcterms:W3CDTF">2025-02-16T17:39:38Z</dcterms:modified>
</cp:coreProperties>
</file>