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5" r:id="rId2"/>
    <p:sldId id="286" r:id="rId3"/>
    <p:sldId id="262" r:id="rId4"/>
    <p:sldId id="341" r:id="rId5"/>
    <p:sldId id="344" r:id="rId6"/>
    <p:sldId id="345" r:id="rId7"/>
    <p:sldId id="346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2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06A95-E6F5-42FE-820F-B3ACE56F66FE}" type="datetimeFigureOut">
              <a:rPr lang="ru-UA" smtClean="0"/>
              <a:t>06.12.2024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0F258-4F73-4953-A3E9-09904A54C113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56594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06A95-E6F5-42FE-820F-B3ACE56F66FE}" type="datetimeFigureOut">
              <a:rPr lang="ru-UA" smtClean="0"/>
              <a:t>06.12.2024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0F258-4F73-4953-A3E9-09904A54C113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98500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06A95-E6F5-42FE-820F-B3ACE56F66FE}" type="datetimeFigureOut">
              <a:rPr lang="ru-UA" smtClean="0"/>
              <a:t>06.12.2024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0F258-4F73-4953-A3E9-09904A54C113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80933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06A95-E6F5-42FE-820F-B3ACE56F66FE}" type="datetimeFigureOut">
              <a:rPr lang="ru-UA" smtClean="0"/>
              <a:t>06.12.2024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0F258-4F73-4953-A3E9-09904A54C113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93519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06A95-E6F5-42FE-820F-B3ACE56F66FE}" type="datetimeFigureOut">
              <a:rPr lang="ru-UA" smtClean="0"/>
              <a:t>06.12.2024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0F258-4F73-4953-A3E9-09904A54C113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805970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06A95-E6F5-42FE-820F-B3ACE56F66FE}" type="datetimeFigureOut">
              <a:rPr lang="ru-UA" smtClean="0"/>
              <a:t>06.12.2024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0F258-4F73-4953-A3E9-09904A54C113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82178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06A95-E6F5-42FE-820F-B3ACE56F66FE}" type="datetimeFigureOut">
              <a:rPr lang="ru-UA" smtClean="0"/>
              <a:t>06.12.2024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0F258-4F73-4953-A3E9-09904A54C113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408759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06A95-E6F5-42FE-820F-B3ACE56F66FE}" type="datetimeFigureOut">
              <a:rPr lang="ru-UA" smtClean="0"/>
              <a:t>06.12.2024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0F258-4F73-4953-A3E9-09904A54C113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67621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06A95-E6F5-42FE-820F-B3ACE56F66FE}" type="datetimeFigureOut">
              <a:rPr lang="ru-UA" smtClean="0"/>
              <a:t>06.12.2024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0F258-4F73-4953-A3E9-09904A54C113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04237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06A95-E6F5-42FE-820F-B3ACE56F66FE}" type="datetimeFigureOut">
              <a:rPr lang="ru-UA" smtClean="0"/>
              <a:t>06.12.2024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0F258-4F73-4953-A3E9-09904A54C113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49539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06A95-E6F5-42FE-820F-B3ACE56F66FE}" type="datetimeFigureOut">
              <a:rPr lang="ru-UA" smtClean="0"/>
              <a:t>06.12.2024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0F258-4F73-4953-A3E9-09904A54C113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91857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73806A95-E6F5-42FE-820F-B3ACE56F66FE}" type="datetimeFigureOut">
              <a:rPr lang="ru-UA" smtClean="0"/>
              <a:t>06.12.2024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D360F258-4F73-4953-A3E9-09904A54C113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72903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E567C39-2FA6-5596-A93A-3C0BD51766F1}"/>
              </a:ext>
            </a:extLst>
          </p:cNvPr>
          <p:cNvSpPr txBox="1"/>
          <p:nvPr/>
        </p:nvSpPr>
        <p:spPr>
          <a:xfrm>
            <a:off x="632976" y="1699770"/>
            <a:ext cx="1092604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Узагальнюємо знання про арифметичні дії додавання і віднімання.</a:t>
            </a:r>
            <a:endParaRPr lang="ru-UA" sz="4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34EDC9-41F1-D956-BCDD-4D0E2D9F7C2C}"/>
              </a:ext>
            </a:extLst>
          </p:cNvPr>
          <p:cNvSpPr txBox="1"/>
          <p:nvPr/>
        </p:nvSpPr>
        <p:spPr>
          <a:xfrm>
            <a:off x="632976" y="79330"/>
            <a:ext cx="56363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Сьогодні на </a:t>
            </a:r>
            <a:r>
              <a:rPr lang="uk-UA" sz="4400" i="1" dirty="0" err="1"/>
              <a:t>уроці</a:t>
            </a:r>
            <a:endParaRPr lang="ru-UA" sz="4400" i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7303675-E3AF-DF07-6AF5-F48D09369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0042" y="848771"/>
            <a:ext cx="1227067" cy="10891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346869-8EE7-0E6F-6053-E6F2601D67F4}"/>
              </a:ext>
            </a:extLst>
          </p:cNvPr>
          <p:cNvSpPr txBox="1"/>
          <p:nvPr/>
        </p:nvSpPr>
        <p:spPr>
          <a:xfrm>
            <a:off x="632976" y="3373821"/>
            <a:ext cx="1092604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Додаємо і віднімаємо багатоцифрові числа.</a:t>
            </a:r>
            <a:endParaRPr lang="ru-UA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0F3D32-06DE-A59D-3CDE-FA5201FDBD52}"/>
              </a:ext>
            </a:extLst>
          </p:cNvPr>
          <p:cNvSpPr txBox="1"/>
          <p:nvPr/>
        </p:nvSpPr>
        <p:spPr>
          <a:xfrm>
            <a:off x="487528" y="4920109"/>
            <a:ext cx="109260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Працюємо над задачами.</a:t>
            </a:r>
            <a:endParaRPr lang="ru-UA" sz="4400" dirty="0"/>
          </a:p>
        </p:txBody>
      </p:sp>
      <p:pic>
        <p:nvPicPr>
          <p:cNvPr id="4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A0C02CF3-3021-6212-1079-4B826F7083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9931851" y="3602057"/>
            <a:ext cx="1772621" cy="289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565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FFACD6-837C-C62E-D97A-471147586606}"/>
              </a:ext>
            </a:extLst>
          </p:cNvPr>
          <p:cNvSpPr txBox="1"/>
          <p:nvPr/>
        </p:nvSpPr>
        <p:spPr>
          <a:xfrm>
            <a:off x="116786" y="589253"/>
            <a:ext cx="4626709" cy="512298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	</a:t>
            </a:r>
            <a:r>
              <a:rPr lang="en-US" sz="6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Знайди</a:t>
            </a:r>
            <a:r>
              <a:rPr lang="en-US" sz="6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значення</a:t>
            </a:r>
            <a:r>
              <a:rPr lang="en-US" sz="6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виразів</a:t>
            </a:r>
            <a:r>
              <a:rPr lang="en-US" sz="6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зручним</a:t>
            </a:r>
            <a:r>
              <a:rPr lang="en-US" sz="6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способом</a:t>
            </a:r>
            <a:r>
              <a:rPr lang="en-US" sz="6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0160EF-DF24-82F1-FC7B-479993977E84}"/>
              </a:ext>
            </a:extLst>
          </p:cNvPr>
          <p:cNvSpPr txBox="1"/>
          <p:nvPr/>
        </p:nvSpPr>
        <p:spPr>
          <a:xfrm>
            <a:off x="5966491" y="925892"/>
            <a:ext cx="5706340" cy="827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uk-UA" sz="44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13 + 59 + 7 + 20 + 1 = </a:t>
            </a:r>
            <a:endParaRPr lang="ru-UA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AFC6E7-44D7-A808-C5C1-1C550258F0E8}"/>
              </a:ext>
            </a:extLst>
          </p:cNvPr>
          <p:cNvSpPr txBox="1"/>
          <p:nvPr/>
        </p:nvSpPr>
        <p:spPr>
          <a:xfrm>
            <a:off x="5966491" y="2323467"/>
            <a:ext cx="5706340" cy="827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uk-UA" sz="44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(374 + 276) + 124 = </a:t>
            </a:r>
            <a:endParaRPr lang="ru-UA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1ADF19-70F1-EF6B-E041-AC05A6CBA7E8}"/>
              </a:ext>
            </a:extLst>
          </p:cNvPr>
          <p:cNvSpPr txBox="1"/>
          <p:nvPr/>
        </p:nvSpPr>
        <p:spPr>
          <a:xfrm>
            <a:off x="5966491" y="3805606"/>
            <a:ext cx="5706340" cy="827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uk-UA" sz="44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3742 – ( 742 + 2000 ) = </a:t>
            </a:r>
            <a:endParaRPr lang="ru-UA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B7E5163-748A-203E-899D-7F0F1CB903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6245" y="5562660"/>
            <a:ext cx="1227067" cy="10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67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C379DA5-1384-0C03-6C42-D5CAAA9089F4}"/>
              </a:ext>
            </a:extLst>
          </p:cNvPr>
          <p:cNvSpPr txBox="1"/>
          <p:nvPr/>
        </p:nvSpPr>
        <p:spPr>
          <a:xfrm>
            <a:off x="554105" y="2140785"/>
            <a:ext cx="9809603" cy="31142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	</a:t>
            </a:r>
            <a:r>
              <a:rPr lang="en-US" sz="60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Знаходимо</a:t>
            </a:r>
            <a:r>
              <a:rPr lang="en-US" sz="6000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endParaRPr lang="uk-UA" sz="6000" kern="1200" dirty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значення</a:t>
            </a:r>
            <a:r>
              <a:rPr lang="en-US" sz="6000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6000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виразів</a:t>
            </a:r>
            <a:r>
              <a:rPr lang="en-US" sz="6000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7200" i="1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письмово</a:t>
            </a:r>
            <a:r>
              <a:rPr lang="uk-UA" sz="7200" i="1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</a:t>
            </a:r>
            <a:endParaRPr lang="en-US" sz="6000" kern="1200" dirty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74974804-D499-09CB-9F7F-1B1B4CDB0E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10181924" y="3579016"/>
            <a:ext cx="2010076" cy="3278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ECEC927-B24C-0560-BBCA-A56BD0E6C9EB}"/>
              </a:ext>
            </a:extLst>
          </p:cNvPr>
          <p:cNvSpPr txBox="1"/>
          <p:nvPr/>
        </p:nvSpPr>
        <p:spPr>
          <a:xfrm>
            <a:off x="7943392" y="3967938"/>
            <a:ext cx="26741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(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стовпчик)</a:t>
            </a:r>
            <a:endParaRPr lang="ru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49AA80-9BF0-758A-BF6B-EAF7BA775B7B}"/>
              </a:ext>
            </a:extLst>
          </p:cNvPr>
          <p:cNvSpPr txBox="1"/>
          <p:nvPr/>
        </p:nvSpPr>
        <p:spPr>
          <a:xfrm>
            <a:off x="1173373" y="333599"/>
            <a:ext cx="91903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Додаємо і віднімаємо багатоцифрові числа</a:t>
            </a:r>
            <a:endParaRPr lang="ru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FF4124-FA19-53D2-F336-7A66D15C2000}"/>
              </a:ext>
            </a:extLst>
          </p:cNvPr>
          <p:cNvSpPr txBox="1"/>
          <p:nvPr/>
        </p:nvSpPr>
        <p:spPr>
          <a:xfrm>
            <a:off x="300291" y="1228069"/>
            <a:ext cx="44451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2400 + 2300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5E0DF5-4300-F33C-9AB1-B9197BB03AAF}"/>
              </a:ext>
            </a:extLst>
          </p:cNvPr>
          <p:cNvSpPr txBox="1"/>
          <p:nvPr/>
        </p:nvSpPr>
        <p:spPr>
          <a:xfrm>
            <a:off x="5768541" y="1228069"/>
            <a:ext cx="55794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57439+ 26564  </a:t>
            </a:r>
          </a:p>
        </p:txBody>
      </p:sp>
    </p:spTree>
    <p:extLst>
      <p:ext uri="{BB962C8B-B14F-4D97-AF65-F5344CB8AC3E}">
        <p14:creationId xmlns:p14="http://schemas.microsoft.com/office/powerpoint/2010/main" val="1331907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D349CB7-5ACB-41A5-817B-4BDA80856F3D}"/>
              </a:ext>
            </a:extLst>
          </p:cNvPr>
          <p:cNvSpPr txBox="1"/>
          <p:nvPr/>
        </p:nvSpPr>
        <p:spPr>
          <a:xfrm>
            <a:off x="152400" y="67755"/>
            <a:ext cx="10668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uk-UA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одаєш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віднімаєш </a:t>
            </a:r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письмово, ПАМ’ЯТАЙ!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4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C930F1-02B6-48CE-8AF0-C54B9D757772}"/>
              </a:ext>
            </a:extLst>
          </p:cNvPr>
          <p:cNvSpPr txBox="1"/>
          <p:nvPr/>
        </p:nvSpPr>
        <p:spPr>
          <a:xfrm>
            <a:off x="762000" y="1183476"/>
            <a:ext cx="944880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Чітко в стовпчик </a:t>
            </a:r>
            <a:r>
              <a:rPr lang="uk-UA" sz="4000" i="1" dirty="0">
                <a:latin typeface="Arial" panose="020B0604020202020204" pitchFamily="34" charset="0"/>
                <a:cs typeface="Arial" panose="020B0604020202020204" pitchFamily="34" charset="0"/>
              </a:rPr>
              <a:t>записуй </a:t>
            </a:r>
          </a:p>
          <a:p>
            <a:r>
              <a:rPr lang="uk-UA" sz="4000" b="1" dirty="0">
                <a:latin typeface="Arial" panose="020B0604020202020204" pitchFamily="34" charset="0"/>
                <a:cs typeface="Arial" panose="020B0604020202020204" pitchFamily="34" charset="0"/>
              </a:rPr>
              <a:t>	одиниці під одиницями</a:t>
            </a:r>
            <a:r>
              <a:rPr lang="uk-UA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uk-UA" sz="4000" b="1" dirty="0">
                <a:latin typeface="Arial" panose="020B0604020202020204" pitchFamily="34" charset="0"/>
                <a:cs typeface="Arial" panose="020B0604020202020204" pitchFamily="34" charset="0"/>
              </a:rPr>
              <a:t>	десятки під десятками</a:t>
            </a:r>
            <a:r>
              <a:rPr lang="uk-UA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uk-UA" sz="4000" b="1" dirty="0">
                <a:latin typeface="Arial" panose="020B0604020202020204" pitchFamily="34" charset="0"/>
                <a:cs typeface="Arial" panose="020B0604020202020204" pitchFamily="34" charset="0"/>
              </a:rPr>
              <a:t>	сотні під сотнями,..</a:t>
            </a:r>
            <a:r>
              <a:rPr lang="uk-UA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9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2C4922F7-E4D7-4870-8107-D0ED8BC110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8285590" y="4100818"/>
            <a:ext cx="1925211" cy="263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CBF8C71-1CF6-4E14-9397-F7F5ECC47620}"/>
              </a:ext>
            </a:extLst>
          </p:cNvPr>
          <p:cNvSpPr txBox="1"/>
          <p:nvPr/>
        </p:nvSpPr>
        <p:spPr>
          <a:xfrm>
            <a:off x="325623" y="4062256"/>
            <a:ext cx="944880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4400" b="1" dirty="0">
                <a:latin typeface="Arial" panose="020B0604020202020204" pitchFamily="34" charset="0"/>
                <a:cs typeface="Arial" panose="020B0604020202020204" pitchFamily="34" charset="0"/>
              </a:rPr>
              <a:t>Для самоперевірки </a:t>
            </a:r>
          </a:p>
          <a:p>
            <a:r>
              <a:rPr lang="uk-UA" sz="4400" b="1" dirty="0">
                <a:latin typeface="Arial" panose="020B0604020202020204" pitchFamily="34" charset="0"/>
                <a:cs typeface="Arial" panose="020B0604020202020204" pitchFamily="34" charset="0"/>
              </a:rPr>
              <a:t>всі позначення відображай!</a:t>
            </a:r>
            <a:r>
              <a:rPr lang="uk-UA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3206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6DDF5169-E0B4-4AE0-84F5-0A17A9D62B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912483"/>
              </p:ext>
            </p:extLst>
          </p:nvPr>
        </p:nvGraphicFramePr>
        <p:xfrm>
          <a:off x="462878" y="216304"/>
          <a:ext cx="11549230" cy="64253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24945">
                  <a:extLst>
                    <a:ext uri="{9D8B030D-6E8A-4147-A177-3AD203B41FA5}">
                      <a16:colId xmlns:a16="http://schemas.microsoft.com/office/drawing/2014/main" val="3928548090"/>
                    </a:ext>
                  </a:extLst>
                </a:gridCol>
                <a:gridCol w="824945">
                  <a:extLst>
                    <a:ext uri="{9D8B030D-6E8A-4147-A177-3AD203B41FA5}">
                      <a16:colId xmlns:a16="http://schemas.microsoft.com/office/drawing/2014/main" val="1061378633"/>
                    </a:ext>
                  </a:extLst>
                </a:gridCol>
                <a:gridCol w="824945">
                  <a:extLst>
                    <a:ext uri="{9D8B030D-6E8A-4147-A177-3AD203B41FA5}">
                      <a16:colId xmlns:a16="http://schemas.microsoft.com/office/drawing/2014/main" val="329279699"/>
                    </a:ext>
                  </a:extLst>
                </a:gridCol>
                <a:gridCol w="824945">
                  <a:extLst>
                    <a:ext uri="{9D8B030D-6E8A-4147-A177-3AD203B41FA5}">
                      <a16:colId xmlns:a16="http://schemas.microsoft.com/office/drawing/2014/main" val="13860422"/>
                    </a:ext>
                  </a:extLst>
                </a:gridCol>
                <a:gridCol w="824945">
                  <a:extLst>
                    <a:ext uri="{9D8B030D-6E8A-4147-A177-3AD203B41FA5}">
                      <a16:colId xmlns:a16="http://schemas.microsoft.com/office/drawing/2014/main" val="3443351452"/>
                    </a:ext>
                  </a:extLst>
                </a:gridCol>
                <a:gridCol w="824945">
                  <a:extLst>
                    <a:ext uri="{9D8B030D-6E8A-4147-A177-3AD203B41FA5}">
                      <a16:colId xmlns:a16="http://schemas.microsoft.com/office/drawing/2014/main" val="293521289"/>
                    </a:ext>
                  </a:extLst>
                </a:gridCol>
                <a:gridCol w="824945">
                  <a:extLst>
                    <a:ext uri="{9D8B030D-6E8A-4147-A177-3AD203B41FA5}">
                      <a16:colId xmlns:a16="http://schemas.microsoft.com/office/drawing/2014/main" val="3247520484"/>
                    </a:ext>
                  </a:extLst>
                </a:gridCol>
                <a:gridCol w="824945">
                  <a:extLst>
                    <a:ext uri="{9D8B030D-6E8A-4147-A177-3AD203B41FA5}">
                      <a16:colId xmlns:a16="http://schemas.microsoft.com/office/drawing/2014/main" val="3015768549"/>
                    </a:ext>
                  </a:extLst>
                </a:gridCol>
                <a:gridCol w="824945">
                  <a:extLst>
                    <a:ext uri="{9D8B030D-6E8A-4147-A177-3AD203B41FA5}">
                      <a16:colId xmlns:a16="http://schemas.microsoft.com/office/drawing/2014/main" val="2181214594"/>
                    </a:ext>
                  </a:extLst>
                </a:gridCol>
                <a:gridCol w="824945">
                  <a:extLst>
                    <a:ext uri="{9D8B030D-6E8A-4147-A177-3AD203B41FA5}">
                      <a16:colId xmlns:a16="http://schemas.microsoft.com/office/drawing/2014/main" val="554629104"/>
                    </a:ext>
                  </a:extLst>
                </a:gridCol>
                <a:gridCol w="824945">
                  <a:extLst>
                    <a:ext uri="{9D8B030D-6E8A-4147-A177-3AD203B41FA5}">
                      <a16:colId xmlns:a16="http://schemas.microsoft.com/office/drawing/2014/main" val="2346208822"/>
                    </a:ext>
                  </a:extLst>
                </a:gridCol>
                <a:gridCol w="824945">
                  <a:extLst>
                    <a:ext uri="{9D8B030D-6E8A-4147-A177-3AD203B41FA5}">
                      <a16:colId xmlns:a16="http://schemas.microsoft.com/office/drawing/2014/main" val="719577066"/>
                    </a:ext>
                  </a:extLst>
                </a:gridCol>
                <a:gridCol w="824945">
                  <a:extLst>
                    <a:ext uri="{9D8B030D-6E8A-4147-A177-3AD203B41FA5}">
                      <a16:colId xmlns:a16="http://schemas.microsoft.com/office/drawing/2014/main" val="4193484559"/>
                    </a:ext>
                  </a:extLst>
                </a:gridCol>
                <a:gridCol w="824945">
                  <a:extLst>
                    <a:ext uri="{9D8B030D-6E8A-4147-A177-3AD203B41FA5}">
                      <a16:colId xmlns:a16="http://schemas.microsoft.com/office/drawing/2014/main" val="2657398902"/>
                    </a:ext>
                  </a:extLst>
                </a:gridCol>
              </a:tblGrid>
              <a:tr h="995187">
                <a:tc>
                  <a:txBody>
                    <a:bodyPr/>
                    <a:lstStyle/>
                    <a:p>
                      <a:r>
                        <a:rPr lang="uk-UA" dirty="0"/>
                        <a:t> </a:t>
                      </a:r>
                    </a:p>
                    <a:p>
                      <a:endParaRPr lang="uk-UA" dirty="0"/>
                    </a:p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6868931"/>
                  </a:ext>
                </a:extLst>
              </a:tr>
              <a:tr h="995187">
                <a:tc>
                  <a:txBody>
                    <a:bodyPr/>
                    <a:lstStyle/>
                    <a:p>
                      <a:endParaRPr lang="uk-UA" dirty="0"/>
                    </a:p>
                    <a:p>
                      <a:endParaRPr lang="uk-UA" dirty="0"/>
                    </a:p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8668017"/>
                  </a:ext>
                </a:extLst>
              </a:tr>
              <a:tr h="995187">
                <a:tc>
                  <a:txBody>
                    <a:bodyPr/>
                    <a:lstStyle/>
                    <a:p>
                      <a:endParaRPr lang="uk-UA" dirty="0"/>
                    </a:p>
                    <a:p>
                      <a:endParaRPr lang="uk-UA" dirty="0"/>
                    </a:p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0056786"/>
                  </a:ext>
                </a:extLst>
              </a:tr>
              <a:tr h="696631">
                <a:tc>
                  <a:txBody>
                    <a:bodyPr/>
                    <a:lstStyle/>
                    <a:p>
                      <a:endParaRPr lang="uk-UA" dirty="0"/>
                    </a:p>
                    <a:p>
                      <a:endParaRPr lang="uk-UA" dirty="0"/>
                    </a:p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3461522"/>
                  </a:ext>
                </a:extLst>
              </a:tr>
              <a:tr h="696631">
                <a:tc>
                  <a:txBody>
                    <a:bodyPr/>
                    <a:lstStyle/>
                    <a:p>
                      <a:endParaRPr lang="uk-UA" dirty="0"/>
                    </a:p>
                    <a:p>
                      <a:endParaRPr lang="uk-UA" dirty="0"/>
                    </a:p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8722932"/>
                  </a:ext>
                </a:extLst>
              </a:tr>
              <a:tr h="696631">
                <a:tc>
                  <a:txBody>
                    <a:bodyPr/>
                    <a:lstStyle/>
                    <a:p>
                      <a:endParaRPr lang="uk-UA" dirty="0"/>
                    </a:p>
                    <a:p>
                      <a:endParaRPr lang="uk-UA" dirty="0"/>
                    </a:p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5737148"/>
                  </a:ext>
                </a:extLst>
              </a:tr>
              <a:tr h="696631">
                <a:tc>
                  <a:txBody>
                    <a:bodyPr/>
                    <a:lstStyle/>
                    <a:p>
                      <a:endParaRPr lang="uk-UA" dirty="0"/>
                    </a:p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869460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748A360-96AD-422A-A750-01B581367E3E}"/>
              </a:ext>
            </a:extLst>
          </p:cNvPr>
          <p:cNvSpPr txBox="1"/>
          <p:nvPr/>
        </p:nvSpPr>
        <p:spPr>
          <a:xfrm>
            <a:off x="390187" y="216304"/>
            <a:ext cx="106614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Віднімаю і додаю письмово. Вправа 3 (ст.103)</a:t>
            </a:r>
            <a:endParaRPr lang="uk-UA" sz="4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66BC19-FD0C-4DB8-BBDF-552BE1DB1F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9435" y="309775"/>
            <a:ext cx="1352671" cy="10572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FA48D2-01CC-4B3A-B676-814B083FE6BE}"/>
              </a:ext>
            </a:extLst>
          </p:cNvPr>
          <p:cNvSpPr txBox="1"/>
          <p:nvPr/>
        </p:nvSpPr>
        <p:spPr>
          <a:xfrm>
            <a:off x="1351796" y="1927909"/>
            <a:ext cx="32340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6 078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79287D-89AE-43CF-AC99-6FEA614C01E7}"/>
              </a:ext>
            </a:extLst>
          </p:cNvPr>
          <p:cNvSpPr txBox="1"/>
          <p:nvPr/>
        </p:nvSpPr>
        <p:spPr>
          <a:xfrm>
            <a:off x="1322363" y="2844322"/>
            <a:ext cx="35619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7 322  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101724E-BCCA-42FF-AFE4-12469C3BB05D}"/>
              </a:ext>
            </a:extLst>
          </p:cNvPr>
          <p:cNvCxnSpPr>
            <a:cxnSpLocks/>
          </p:cNvCxnSpPr>
          <p:nvPr/>
        </p:nvCxnSpPr>
        <p:spPr>
          <a:xfrm>
            <a:off x="1322363" y="4121834"/>
            <a:ext cx="326345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Знак ''минус'' 10">
            <a:extLst>
              <a:ext uri="{FF2B5EF4-FFF2-40B4-BE49-F238E27FC236}">
                <a16:creationId xmlns:a16="http://schemas.microsoft.com/office/drawing/2014/main" id="{67D8F1E4-A083-4DF2-8F6A-F0DE6817432D}"/>
              </a:ext>
            </a:extLst>
          </p:cNvPr>
          <p:cNvSpPr/>
          <p:nvPr/>
        </p:nvSpPr>
        <p:spPr>
          <a:xfrm>
            <a:off x="6602600" y="3153103"/>
            <a:ext cx="507980" cy="61486"/>
          </a:xfrm>
          <a:prstGeom prst="mathMinu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102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7B601E-55C1-7A6A-A6D9-B9B3E9A40899}"/>
              </a:ext>
            </a:extLst>
          </p:cNvPr>
          <p:cNvSpPr txBox="1"/>
          <p:nvPr/>
        </p:nvSpPr>
        <p:spPr>
          <a:xfrm>
            <a:off x="5649310" y="-78454"/>
            <a:ext cx="429873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4 (ст.103) </a:t>
            </a:r>
            <a:endParaRPr lang="uk-UA" sz="4000" dirty="0"/>
          </a:p>
        </p:txBody>
      </p:sp>
      <p:cxnSp>
        <p:nvCxnSpPr>
          <p:cNvPr id="4" name="Пряма сполучна лінія 3">
            <a:extLst>
              <a:ext uri="{FF2B5EF4-FFF2-40B4-BE49-F238E27FC236}">
                <a16:creationId xmlns:a16="http://schemas.microsoft.com/office/drawing/2014/main" id="{4206433F-30F6-E0E1-3559-F66E7CAC5E4F}"/>
              </a:ext>
            </a:extLst>
          </p:cNvPr>
          <p:cNvCxnSpPr/>
          <p:nvPr/>
        </p:nvCxnSpPr>
        <p:spPr>
          <a:xfrm>
            <a:off x="1150880" y="2120375"/>
            <a:ext cx="740979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20201F1-1720-0D77-FEF4-24FDA3DCFE6F}"/>
              </a:ext>
            </a:extLst>
          </p:cNvPr>
          <p:cNvSpPr txBox="1"/>
          <p:nvPr/>
        </p:nvSpPr>
        <p:spPr>
          <a:xfrm>
            <a:off x="541843" y="1536753"/>
            <a:ext cx="9144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</a:t>
            </a:r>
            <a:endParaRPr lang="uk-UA" sz="4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E2FCEC-FE03-3777-139F-429EB97DAD32}"/>
              </a:ext>
            </a:extLst>
          </p:cNvPr>
          <p:cNvSpPr txBox="1"/>
          <p:nvPr/>
        </p:nvSpPr>
        <p:spPr>
          <a:xfrm>
            <a:off x="7945348" y="1556224"/>
            <a:ext cx="9144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</a:t>
            </a:r>
            <a:endParaRPr lang="uk-UA" sz="4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7E1788-B1F9-84E6-A684-7B85EBE62E9E}"/>
              </a:ext>
            </a:extLst>
          </p:cNvPr>
          <p:cNvSpPr txBox="1"/>
          <p:nvPr/>
        </p:nvSpPr>
        <p:spPr>
          <a:xfrm>
            <a:off x="3700137" y="1499168"/>
            <a:ext cx="9144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</a:t>
            </a:r>
            <a:endParaRPr lang="uk-UA" sz="4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649D46-DC2F-4859-5475-9D0FEBBC0CAA}"/>
              </a:ext>
            </a:extLst>
          </p:cNvPr>
          <p:cNvSpPr txBox="1"/>
          <p:nvPr/>
        </p:nvSpPr>
        <p:spPr>
          <a:xfrm>
            <a:off x="4779471" y="2118849"/>
            <a:ext cx="1947799" cy="693651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uk-UA" sz="36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280км,  </a:t>
            </a:r>
            <a:endParaRPr lang="ru-UA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AA240A-79B1-743A-F6B1-56E635519410}"/>
              </a:ext>
            </a:extLst>
          </p:cNvPr>
          <p:cNvSpPr txBox="1"/>
          <p:nvPr/>
        </p:nvSpPr>
        <p:spPr>
          <a:xfrm>
            <a:off x="6136264" y="2207054"/>
            <a:ext cx="2022302" cy="560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uk-UA" sz="2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що на 80км   </a:t>
            </a:r>
            <a:endParaRPr lang="ru-UA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ава фігурна дужка 11">
            <a:extLst>
              <a:ext uri="{FF2B5EF4-FFF2-40B4-BE49-F238E27FC236}">
                <a16:creationId xmlns:a16="http://schemas.microsoft.com/office/drawing/2014/main" id="{06F773B0-271C-FAC8-00E2-DC2D85C903C3}"/>
              </a:ext>
            </a:extLst>
          </p:cNvPr>
          <p:cNvSpPr/>
          <p:nvPr/>
        </p:nvSpPr>
        <p:spPr>
          <a:xfrm rot="16200000">
            <a:off x="4397907" y="-2322481"/>
            <a:ext cx="915740" cy="7409795"/>
          </a:xfrm>
          <a:prstGeom prst="rightBrac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36EEC6-C24E-03BD-816C-2E719530398A}"/>
              </a:ext>
            </a:extLst>
          </p:cNvPr>
          <p:cNvSpPr txBox="1"/>
          <p:nvPr/>
        </p:nvSpPr>
        <p:spPr>
          <a:xfrm>
            <a:off x="4279965" y="401988"/>
            <a:ext cx="20420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?км</a:t>
            </a:r>
            <a:endParaRPr lang="uk-UA" sz="4000" dirty="0"/>
          </a:p>
        </p:txBody>
      </p:sp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55570D5B-2E3A-8891-CFF4-4100F526EF6B}"/>
              </a:ext>
            </a:extLst>
          </p:cNvPr>
          <p:cNvSpPr/>
          <p:nvPr/>
        </p:nvSpPr>
        <p:spPr>
          <a:xfrm>
            <a:off x="2249861" y="2207054"/>
            <a:ext cx="808650" cy="5600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3000BDF-E420-E81A-D3B0-9537E38D1B7F}"/>
              </a:ext>
            </a:extLst>
          </p:cNvPr>
          <p:cNvSpPr txBox="1"/>
          <p:nvPr/>
        </p:nvSpPr>
        <p:spPr>
          <a:xfrm>
            <a:off x="641692" y="3133846"/>
            <a:ext cx="11273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i="1" dirty="0"/>
              <a:t>1)Яка відстань від Києва до Умані?</a:t>
            </a:r>
            <a:endParaRPr lang="ru-UA" sz="3600" i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B6D117E-EB54-33EC-654B-1FBDC4E7394C}"/>
              </a:ext>
            </a:extLst>
          </p:cNvPr>
          <p:cNvSpPr txBox="1"/>
          <p:nvPr/>
        </p:nvSpPr>
        <p:spPr>
          <a:xfrm>
            <a:off x="541843" y="4613362"/>
            <a:ext cx="11273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i="1" dirty="0"/>
              <a:t>2)Яка відстань між Києвом і Одесою?</a:t>
            </a:r>
            <a:endParaRPr lang="ru-UA" sz="3600" i="1" dirty="0"/>
          </a:p>
        </p:txBody>
      </p:sp>
    </p:spTree>
    <p:extLst>
      <p:ext uri="{BB962C8B-B14F-4D97-AF65-F5344CB8AC3E}">
        <p14:creationId xmlns:p14="http://schemas.microsoft.com/office/powerpoint/2010/main" val="213939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9" grpId="0" animBg="1"/>
      <p:bldP spid="10" grpId="0"/>
      <p:bldP spid="12" grpId="0" animBg="1"/>
      <p:bldP spid="13" grpId="0"/>
      <p:bldP spid="15" grpId="0" animBg="1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CD2299-CD5E-7BBE-6748-F742A1DFE21A}"/>
              </a:ext>
            </a:extLst>
          </p:cNvPr>
          <p:cNvSpPr txBox="1"/>
          <p:nvPr/>
        </p:nvSpPr>
        <p:spPr>
          <a:xfrm>
            <a:off x="1361649" y="2516548"/>
            <a:ext cx="937466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600" i="1" dirty="0"/>
              <a:t>Повтори таблиці </a:t>
            </a:r>
          </a:p>
          <a:p>
            <a:pPr algn="ctr"/>
            <a:r>
              <a:rPr lang="uk-UA" sz="6600" i="1" dirty="0"/>
              <a:t>додавання і віднімання</a:t>
            </a:r>
            <a:endParaRPr lang="ru-UA" sz="6600" i="1" dirty="0"/>
          </a:p>
        </p:txBody>
      </p:sp>
    </p:spTree>
    <p:extLst>
      <p:ext uri="{BB962C8B-B14F-4D97-AF65-F5344CB8AC3E}">
        <p14:creationId xmlns:p14="http://schemas.microsoft.com/office/powerpoint/2010/main" val="3956258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Тема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</TotalTime>
  <Words>169</Words>
  <Application>Microsoft Office PowerPoint</Application>
  <PresentationFormat>Широкий екран</PresentationFormat>
  <Paragraphs>41</Paragraphs>
  <Slides>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Times New Roman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Роман Тимченко</dc:creator>
  <cp:lastModifiedBy>Роман Тимченко</cp:lastModifiedBy>
  <cp:revision>3</cp:revision>
  <dcterms:created xsi:type="dcterms:W3CDTF">2024-12-05T18:51:31Z</dcterms:created>
  <dcterms:modified xsi:type="dcterms:W3CDTF">2024-12-06T07:20:04Z</dcterms:modified>
</cp:coreProperties>
</file>