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349" r:id="rId3"/>
    <p:sldId id="353" r:id="rId4"/>
    <p:sldId id="354" r:id="rId5"/>
    <p:sldId id="355" r:id="rId6"/>
    <p:sldId id="357" r:id="rId7"/>
    <p:sldId id="356" r:id="rId8"/>
    <p:sldId id="256" r:id="rId9"/>
    <p:sldId id="35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8038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396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6638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613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3390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11126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386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6594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8010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0315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5855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F8399F6-E6E4-41F2-8833-0E26B24D30DF}" type="datetimeFigureOut">
              <a:rPr lang="ru-UA" smtClean="0"/>
              <a:t>21.01.2025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F44412A-C6D2-49B6-95B4-260BAE4F5495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859098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E567C39-2FA6-5596-A93A-3C0BD51766F1}"/>
              </a:ext>
            </a:extLst>
          </p:cNvPr>
          <p:cNvSpPr txBox="1"/>
          <p:nvPr/>
        </p:nvSpPr>
        <p:spPr>
          <a:xfrm>
            <a:off x="745667" y="1100928"/>
            <a:ext cx="11156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Читаємо, записуємо багатоцифрові числа.</a:t>
            </a:r>
            <a:endParaRPr lang="ru-UA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34EDC9-41F1-D956-BCDD-4D0E2D9F7C2C}"/>
              </a:ext>
            </a:extLst>
          </p:cNvPr>
          <p:cNvSpPr txBox="1"/>
          <p:nvPr/>
        </p:nvSpPr>
        <p:spPr>
          <a:xfrm>
            <a:off x="164891" y="-4245"/>
            <a:ext cx="5636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i="1" dirty="0"/>
              <a:t>Сьогодні на </a:t>
            </a:r>
            <a:r>
              <a:rPr lang="uk-UA" sz="4800" i="1" dirty="0" err="1"/>
              <a:t>уроці</a:t>
            </a:r>
            <a:endParaRPr lang="ru-UA" sz="48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38FA8F-0218-946F-8676-C93C524B3D5E}"/>
              </a:ext>
            </a:extLst>
          </p:cNvPr>
          <p:cNvSpPr txBox="1"/>
          <p:nvPr/>
        </p:nvSpPr>
        <p:spPr>
          <a:xfrm>
            <a:off x="745667" y="4490942"/>
            <a:ext cx="11643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Працюємо над задачами. </a:t>
            </a:r>
            <a:r>
              <a:rPr lang="en-US" sz="4800" dirty="0"/>
              <a:t> </a:t>
            </a:r>
            <a:endParaRPr lang="ru-UA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E7083C-BC55-08B8-37A6-ABB4114009A1}"/>
              </a:ext>
            </a:extLst>
          </p:cNvPr>
          <p:cNvSpPr txBox="1"/>
          <p:nvPr/>
        </p:nvSpPr>
        <p:spPr>
          <a:xfrm>
            <a:off x="745667" y="3013501"/>
            <a:ext cx="11643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Порівнюємо  багатоцифрові числа.</a:t>
            </a:r>
            <a:endParaRPr lang="ru-UA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303675-E3AF-DF07-6AF5-F48D0936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813" y="5062155"/>
            <a:ext cx="1900858" cy="148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E08529-DDA8-46BD-A614-3AE377614743}"/>
              </a:ext>
            </a:extLst>
          </p:cNvPr>
          <p:cNvSpPr txBox="1"/>
          <p:nvPr/>
        </p:nvSpPr>
        <p:spPr>
          <a:xfrm>
            <a:off x="634181" y="257677"/>
            <a:ext cx="907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/>
              <a:t>Склади задачу за таблицею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F91AC-2E9A-49F4-A3C8-713BC650EE87}"/>
              </a:ext>
            </a:extLst>
          </p:cNvPr>
          <p:cNvSpPr txBox="1"/>
          <p:nvPr/>
        </p:nvSpPr>
        <p:spPr>
          <a:xfrm>
            <a:off x="1100923" y="1393421"/>
            <a:ext cx="20260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uk-UA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D584E-F2A7-42FA-848A-E66FC7E245B7}"/>
              </a:ext>
            </a:extLst>
          </p:cNvPr>
          <p:cNvSpPr txBox="1"/>
          <p:nvPr/>
        </p:nvSpPr>
        <p:spPr>
          <a:xfrm>
            <a:off x="4941446" y="1344891"/>
            <a:ext cx="16994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uk-UA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480880-0BE5-4591-B8E6-49FE7BEB20C2}"/>
              </a:ext>
            </a:extLst>
          </p:cNvPr>
          <p:cNvSpPr txBox="1"/>
          <p:nvPr/>
        </p:nvSpPr>
        <p:spPr>
          <a:xfrm>
            <a:off x="8262674" y="1476300"/>
            <a:ext cx="3736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CC277B-4EE0-4BB3-92CA-046AC05CE4F8}"/>
              </a:ext>
            </a:extLst>
          </p:cNvPr>
          <p:cNvSpPr txBox="1"/>
          <p:nvPr/>
        </p:nvSpPr>
        <p:spPr>
          <a:xfrm>
            <a:off x="4326455" y="2411543"/>
            <a:ext cx="2026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i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хв</a:t>
            </a:r>
            <a:endParaRPr lang="uk-UA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31E936-D734-4FD3-ADDE-2389DA6817F3}"/>
              </a:ext>
            </a:extLst>
          </p:cNvPr>
          <p:cNvSpPr txBox="1"/>
          <p:nvPr/>
        </p:nvSpPr>
        <p:spPr>
          <a:xfrm>
            <a:off x="860716" y="2548742"/>
            <a:ext cx="17800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uk-UA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5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65FA2-8DCC-BE72-7DA4-7DA5B5E585CD}"/>
              </a:ext>
            </a:extLst>
          </p:cNvPr>
          <p:cNvSpPr txBox="1"/>
          <p:nvPr/>
        </p:nvSpPr>
        <p:spPr>
          <a:xfrm>
            <a:off x="8186616" y="2495579"/>
            <a:ext cx="2166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</a:t>
            </a:r>
            <a:r>
              <a:rPr lang="uk-UA" sz="5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5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9651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20" grpId="0"/>
      <p:bldP spid="21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41B30-3F28-F160-99E1-DB69A7AC9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9C937FD8-D216-2B42-ADC5-9D333960C664}"/>
              </a:ext>
            </a:extLst>
          </p:cNvPr>
          <p:cNvSpPr txBox="1">
            <a:spLocks/>
          </p:cNvSpPr>
          <p:nvPr/>
        </p:nvSpPr>
        <p:spPr>
          <a:xfrm>
            <a:off x="1143924" y="246254"/>
            <a:ext cx="4593199" cy="61330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err="1"/>
              <a:t>Запиши</a:t>
            </a:r>
            <a:r>
              <a:rPr lang="uk-UA" dirty="0"/>
              <a:t> числа </a:t>
            </a:r>
            <a:endParaRPr lang="uk-UA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4D5F9B-AFC7-8D51-BF3B-D17CB229BC5A}"/>
              </a:ext>
            </a:extLst>
          </p:cNvPr>
          <p:cNvSpPr txBox="1"/>
          <p:nvPr/>
        </p:nvSpPr>
        <p:spPr>
          <a:xfrm>
            <a:off x="9338260" y="357760"/>
            <a:ext cx="18230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rgbClr val="FFFF00"/>
                </a:solidFill>
              </a:rPr>
              <a:t>;</a:t>
            </a:r>
            <a:r>
              <a:rPr lang="uk-UA" sz="11500" b="1" dirty="0">
                <a:solidFill>
                  <a:srgbClr val="FF0000"/>
                </a:solidFill>
              </a:rPr>
              <a:t>!</a:t>
            </a:r>
            <a:endParaRPr lang="uk-UA" sz="60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0D6E6C-19B2-984E-6C95-E63836F8AF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2" t="10805" r="3307" b="62242"/>
          <a:stretch/>
        </p:blipFill>
        <p:spPr>
          <a:xfrm>
            <a:off x="4178412" y="983781"/>
            <a:ext cx="3117422" cy="9355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734B1D-51B2-13B8-86CF-E7BFF6DC8C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264" t="6437" r="58733" b="7127"/>
          <a:stretch/>
        </p:blipFill>
        <p:spPr>
          <a:xfrm rot="5400000">
            <a:off x="1948810" y="-313271"/>
            <a:ext cx="912832" cy="3546371"/>
          </a:xfrm>
          <a:prstGeom prst="rect">
            <a:avLst/>
          </a:prstGeom>
        </p:spPr>
      </p:pic>
      <p:pic>
        <p:nvPicPr>
          <p:cNvPr id="3" name="Picture 4" descr="Стокова ілюстрація Барвисті Веселі Номери Для Дітей Це Число Дорівнює Нулю  — Завантажте зображення зараз - iStock">
            <a:extLst>
              <a:ext uri="{FF2B5EF4-FFF2-40B4-BE49-F238E27FC236}">
                <a16:creationId xmlns:a16="http://schemas.microsoft.com/office/drawing/2014/main" id="{433EE92E-50CE-CAFD-85C6-3017E6859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77" r="9198" b="18953"/>
          <a:stretch/>
        </p:blipFill>
        <p:spPr bwMode="auto">
          <a:xfrm>
            <a:off x="7853645" y="357760"/>
            <a:ext cx="1012145" cy="196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795494DA-B78E-0BEC-2081-FBD2172F9DD0}"/>
              </a:ext>
            </a:extLst>
          </p:cNvPr>
          <p:cNvSpPr txBox="1">
            <a:spLocks/>
          </p:cNvSpPr>
          <p:nvPr/>
        </p:nvSpPr>
        <p:spPr>
          <a:xfrm>
            <a:off x="-49161" y="2443467"/>
            <a:ext cx="12196916" cy="122270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	Тридцять вісім тисяч вісімсот сорок два;  сімсот</a:t>
            </a:r>
          </a:p>
          <a:p>
            <a:r>
              <a:rPr lang="uk-UA" dirty="0"/>
              <a:t>  три тисячі двадцять три; шість тисяч триста  сім.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2894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2D348C-0E84-CAC7-773C-F9FADC8D5963}"/>
              </a:ext>
            </a:extLst>
          </p:cNvPr>
          <p:cNvSpPr txBox="1"/>
          <p:nvPr/>
        </p:nvSpPr>
        <p:spPr>
          <a:xfrm>
            <a:off x="274221" y="276437"/>
            <a:ext cx="11643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Порівнюємо  багатоцифрові числа.</a:t>
            </a:r>
            <a:endParaRPr lang="ru-UA" sz="48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5703197-52B9-D06F-7892-BD2C50208713}"/>
              </a:ext>
            </a:extLst>
          </p:cNvPr>
          <p:cNvSpPr txBox="1">
            <a:spLocks/>
          </p:cNvSpPr>
          <p:nvPr/>
        </p:nvSpPr>
        <p:spPr>
          <a:xfrm>
            <a:off x="392208" y="3176499"/>
            <a:ext cx="6090800" cy="83638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>
                <a:solidFill>
                  <a:schemeClr val="bg1"/>
                </a:solidFill>
              </a:rPr>
              <a:t> </a:t>
            </a:r>
            <a:r>
              <a:rPr lang="uk-UA" sz="6000" dirty="0"/>
              <a:t>9 526       952 134 </a:t>
            </a:r>
            <a:endParaRPr lang="uk-UA" sz="3200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9497339-97AA-D1AC-B603-DC622F2E5913}"/>
              </a:ext>
            </a:extLst>
          </p:cNvPr>
          <p:cNvSpPr/>
          <p:nvPr/>
        </p:nvSpPr>
        <p:spPr>
          <a:xfrm>
            <a:off x="2492477" y="3176499"/>
            <a:ext cx="560439" cy="5928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6035B9-522B-ADBC-18C6-6C381249CC99}"/>
              </a:ext>
            </a:extLst>
          </p:cNvPr>
          <p:cNvSpPr txBox="1"/>
          <p:nvPr/>
        </p:nvSpPr>
        <p:spPr>
          <a:xfrm>
            <a:off x="274221" y="1273844"/>
            <a:ext cx="116435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порівняти числа, навіть не читаючи їх. Поясніть свої думки</a:t>
            </a:r>
            <a:endParaRPr lang="ru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DA55DC-A734-B3FD-8C19-F52DB9E09CEC}"/>
              </a:ext>
            </a:extLst>
          </p:cNvPr>
          <p:cNvSpPr txBox="1"/>
          <p:nvPr/>
        </p:nvSpPr>
        <p:spPr>
          <a:xfrm>
            <a:off x="6931742" y="2398670"/>
            <a:ext cx="486805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rgbClr val="FFFF00"/>
                </a:solidFill>
              </a:rPr>
              <a:t>! </a:t>
            </a:r>
            <a:r>
              <a:rPr lang="uk-UA" sz="4400" b="1" dirty="0">
                <a:solidFill>
                  <a:srgbClr val="FFFF00"/>
                </a:solidFill>
              </a:rPr>
              <a:t>Скористайся</a:t>
            </a:r>
            <a:endParaRPr lang="uk-UA" sz="11500" b="1" dirty="0">
              <a:solidFill>
                <a:srgbClr val="FFFF00"/>
              </a:solidFill>
            </a:endParaRPr>
          </a:p>
          <a:p>
            <a:r>
              <a:rPr lang="uk-UA" sz="2400" dirty="0"/>
              <a:t>1. Порахуй кількість цифр в  кожному числі. Більше те число, в якому їх кількість більша.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8A05E13E-0B92-302B-1557-B6AACB705E9E}"/>
              </a:ext>
            </a:extLst>
          </p:cNvPr>
          <p:cNvSpPr txBox="1">
            <a:spLocks/>
          </p:cNvSpPr>
          <p:nvPr/>
        </p:nvSpPr>
        <p:spPr>
          <a:xfrm>
            <a:off x="392208" y="4950522"/>
            <a:ext cx="7111579" cy="83638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>
                <a:solidFill>
                  <a:schemeClr val="bg1"/>
                </a:solidFill>
              </a:rPr>
              <a:t> </a:t>
            </a:r>
            <a:r>
              <a:rPr lang="uk-UA" sz="6000" dirty="0"/>
              <a:t>355 387     35 402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42085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49520-4B11-0B4B-6514-22130D969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FF0606-6C7E-7EE5-8B57-B93A786EF74A}"/>
              </a:ext>
            </a:extLst>
          </p:cNvPr>
          <p:cNvSpPr txBox="1"/>
          <p:nvPr/>
        </p:nvSpPr>
        <p:spPr>
          <a:xfrm>
            <a:off x="274221" y="276437"/>
            <a:ext cx="116435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Порівнюємо  багатоцифрові числа.</a:t>
            </a:r>
            <a:endParaRPr lang="ru-UA" sz="48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5EAB2BB-3BA1-FD9B-5AD9-E3763BD9CEF0}"/>
              </a:ext>
            </a:extLst>
          </p:cNvPr>
          <p:cNvSpPr txBox="1">
            <a:spLocks/>
          </p:cNvSpPr>
          <p:nvPr/>
        </p:nvSpPr>
        <p:spPr>
          <a:xfrm>
            <a:off x="98473" y="3146615"/>
            <a:ext cx="6539534" cy="83638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>
                <a:solidFill>
                  <a:schemeClr val="bg1"/>
                </a:solidFill>
              </a:rPr>
              <a:t> </a:t>
            </a:r>
            <a:r>
              <a:rPr lang="uk-UA" sz="6000" dirty="0"/>
              <a:t>892 509       892 399 </a:t>
            </a:r>
            <a:endParaRPr lang="uk-UA" sz="3200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3571820-A9FA-A87B-6F26-8375746F7829}"/>
              </a:ext>
            </a:extLst>
          </p:cNvPr>
          <p:cNvSpPr/>
          <p:nvPr/>
        </p:nvSpPr>
        <p:spPr>
          <a:xfrm>
            <a:off x="3042542" y="3268389"/>
            <a:ext cx="560439" cy="5928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38498-25A7-8F76-2873-3FAFE61F74F9}"/>
              </a:ext>
            </a:extLst>
          </p:cNvPr>
          <p:cNvSpPr txBox="1"/>
          <p:nvPr/>
        </p:nvSpPr>
        <p:spPr>
          <a:xfrm>
            <a:off x="274221" y="1273844"/>
            <a:ext cx="116435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Спробуйте порівняти числа, навіть не читаючи їх. Поясніть свої думки</a:t>
            </a:r>
            <a:endParaRPr lang="ru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937B82-489C-51D0-8091-9B9CC38BDC3D}"/>
              </a:ext>
            </a:extLst>
          </p:cNvPr>
          <p:cNvSpPr txBox="1"/>
          <p:nvPr/>
        </p:nvSpPr>
        <p:spPr>
          <a:xfrm>
            <a:off x="6931742" y="2398670"/>
            <a:ext cx="486805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rgbClr val="FFFF00"/>
                </a:solidFill>
              </a:rPr>
              <a:t>! </a:t>
            </a:r>
            <a:r>
              <a:rPr lang="uk-UA" sz="4400" b="1" dirty="0">
                <a:solidFill>
                  <a:srgbClr val="FFFF00"/>
                </a:solidFill>
              </a:rPr>
              <a:t>Скористайся</a:t>
            </a:r>
            <a:endParaRPr lang="uk-UA" sz="11500" b="1" dirty="0">
              <a:solidFill>
                <a:srgbClr val="FFFF00"/>
              </a:solidFill>
            </a:endParaRPr>
          </a:p>
          <a:p>
            <a:r>
              <a:rPr lang="uk-UA" sz="2400" dirty="0"/>
              <a:t>2. Якщо кількість цифр </a:t>
            </a:r>
            <a:r>
              <a:rPr lang="uk-UA" sz="2400" u="sng" dirty="0"/>
              <a:t>однакова</a:t>
            </a:r>
            <a:r>
              <a:rPr lang="uk-UA" sz="2400" dirty="0"/>
              <a:t>, починай порівнювати </a:t>
            </a:r>
            <a:r>
              <a:rPr lang="uk-UA" sz="2400" u="sng" dirty="0"/>
              <a:t>цифри кожного розряду починаючи з найвищого</a:t>
            </a:r>
            <a:r>
              <a:rPr lang="uk-UA" sz="2400" dirty="0"/>
              <a:t> . У якому цифра того ж самого розряду більша, те число й більше.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DDFB6CF3-8DCC-A75D-4C1E-A4446CD70956}"/>
              </a:ext>
            </a:extLst>
          </p:cNvPr>
          <p:cNvSpPr txBox="1">
            <a:spLocks/>
          </p:cNvSpPr>
          <p:nvPr/>
        </p:nvSpPr>
        <p:spPr>
          <a:xfrm>
            <a:off x="392208" y="4950522"/>
            <a:ext cx="7111579" cy="83638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>
                <a:solidFill>
                  <a:schemeClr val="bg1"/>
                </a:solidFill>
              </a:rPr>
              <a:t> </a:t>
            </a:r>
            <a:r>
              <a:rPr lang="uk-UA" sz="6000" dirty="0"/>
              <a:t>17 078     17 100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6943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Океан на карті світу">
            <a:extLst>
              <a:ext uri="{FF2B5EF4-FFF2-40B4-BE49-F238E27FC236}">
                <a16:creationId xmlns:a16="http://schemas.microsoft.com/office/drawing/2014/main" id="{A008BC55-62DC-499D-CE51-164B28624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5158" b="27774"/>
          <a:stretch/>
        </p:blipFill>
        <p:spPr bwMode="auto">
          <a:xfrm>
            <a:off x="183361" y="0"/>
            <a:ext cx="6857999" cy="6858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D6527A-510E-8343-FCE7-40355BDB483E}"/>
              </a:ext>
            </a:extLst>
          </p:cNvPr>
          <p:cNvSpPr txBox="1"/>
          <p:nvPr/>
        </p:nvSpPr>
        <p:spPr>
          <a:xfrm>
            <a:off x="1663493" y="2219688"/>
            <a:ext cx="35638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accent1">
                    <a:lumMod val="75000"/>
                  </a:schemeClr>
                </a:solidFill>
              </a:rPr>
              <a:t>Тихий</a:t>
            </a:r>
          </a:p>
          <a:p>
            <a:pPr algn="ctr"/>
            <a:r>
              <a:rPr lang="uk-UA" sz="4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uk-UA" sz="4400" dirty="0">
                <a:solidFill>
                  <a:schemeClr val="accent1">
                    <a:lumMod val="75000"/>
                  </a:schemeClr>
                </a:solidFill>
              </a:rPr>
              <a:t>океан</a:t>
            </a:r>
            <a:endParaRPr lang="ru-UA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EC954-7738-8278-CF2A-EB455F7D42B1}"/>
              </a:ext>
            </a:extLst>
          </p:cNvPr>
          <p:cNvSpPr txBox="1"/>
          <p:nvPr/>
        </p:nvSpPr>
        <p:spPr>
          <a:xfrm>
            <a:off x="6751075" y="1311657"/>
            <a:ext cx="2068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/>
              <a:t>11 022</a:t>
            </a:r>
            <a:endParaRPr lang="ru-UA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DAB712-F43C-25BA-415C-02114A4B45B3}"/>
              </a:ext>
            </a:extLst>
          </p:cNvPr>
          <p:cNvSpPr txBox="1"/>
          <p:nvPr/>
        </p:nvSpPr>
        <p:spPr>
          <a:xfrm>
            <a:off x="9414007" y="1311657"/>
            <a:ext cx="27779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0" i="0" dirty="0">
                <a:effectLst/>
                <a:latin typeface="Google Sans"/>
              </a:rPr>
              <a:t> </a:t>
            </a:r>
            <a:r>
              <a:rPr lang="uk-UA" sz="4800" b="0" i="0" dirty="0">
                <a:effectLst/>
                <a:latin typeface="Google Sans"/>
              </a:rPr>
              <a:t>8 850 </a:t>
            </a:r>
            <a:endParaRPr lang="ru-UA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21F547-3262-12E6-D9DC-BB49EFF470AA}"/>
              </a:ext>
            </a:extLst>
          </p:cNvPr>
          <p:cNvSpPr txBox="1"/>
          <p:nvPr/>
        </p:nvSpPr>
        <p:spPr>
          <a:xfrm>
            <a:off x="6452420" y="5387765"/>
            <a:ext cx="23671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dirty="0"/>
              <a:t>700 000</a:t>
            </a:r>
            <a:endParaRPr lang="ru-UA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DD461-F14F-276F-63EB-713E8E1365F0}"/>
              </a:ext>
            </a:extLst>
          </p:cNvPr>
          <p:cNvSpPr txBox="1"/>
          <p:nvPr/>
        </p:nvSpPr>
        <p:spPr>
          <a:xfrm>
            <a:off x="9409467" y="5326209"/>
            <a:ext cx="31387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sz="4800" b="0" i="0" dirty="0">
                <a:effectLst/>
                <a:latin typeface="Google Sans"/>
              </a:rPr>
              <a:t>603 628</a:t>
            </a:r>
            <a:endParaRPr lang="ru-UA" sz="4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24CF27-B433-7038-2F37-03AFF35ABA67}"/>
              </a:ext>
            </a:extLst>
          </p:cNvPr>
          <p:cNvSpPr txBox="1"/>
          <p:nvPr/>
        </p:nvSpPr>
        <p:spPr>
          <a:xfrm>
            <a:off x="6096000" y="286058"/>
            <a:ext cx="6070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Прочитай число, пригадай та </a:t>
            </a:r>
            <a:r>
              <a:rPr lang="uk-UA" dirty="0" err="1"/>
              <a:t>повя</a:t>
            </a:r>
            <a:r>
              <a:rPr lang="en-US" dirty="0"/>
              <a:t>’</a:t>
            </a:r>
            <a:r>
              <a:rPr lang="uk-UA" dirty="0" err="1"/>
              <a:t>жи</a:t>
            </a:r>
            <a:r>
              <a:rPr lang="uk-UA" dirty="0"/>
              <a:t> його  з інформацією про нашу Землю. </a:t>
            </a:r>
            <a:endParaRPr lang="en-US" dirty="0"/>
          </a:p>
          <a:p>
            <a:r>
              <a:rPr lang="uk-UA" dirty="0"/>
              <a:t>Порівняй </a:t>
            </a:r>
            <a:r>
              <a:rPr lang="uk-UA"/>
              <a:t>два числа.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194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103A1-E361-11CA-E4F6-B1DC488F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4E0826-C72E-F832-BF62-9C2CE1D9DDB4}"/>
              </a:ext>
            </a:extLst>
          </p:cNvPr>
          <p:cNvSpPr txBox="1"/>
          <p:nvPr/>
        </p:nvSpPr>
        <p:spPr>
          <a:xfrm>
            <a:off x="175900" y="170074"/>
            <a:ext cx="7049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Порівняй  багатоцифрові числа.</a:t>
            </a:r>
          </a:p>
          <a:p>
            <a:r>
              <a:rPr lang="uk-UA" sz="3600" dirty="0"/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 свої думки.</a:t>
            </a:r>
          </a:p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 7  (1 стовпчик)(ст. 86)</a:t>
            </a:r>
            <a:endParaRPr lang="ru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3600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2441E30F-131C-E7AA-C9AB-3F0E6C98C6A3}"/>
              </a:ext>
            </a:extLst>
          </p:cNvPr>
          <p:cNvSpPr txBox="1">
            <a:spLocks/>
          </p:cNvSpPr>
          <p:nvPr/>
        </p:nvSpPr>
        <p:spPr>
          <a:xfrm>
            <a:off x="175900" y="2297612"/>
            <a:ext cx="7111579" cy="75270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/>
              <a:t>42 407     424 070</a:t>
            </a:r>
            <a:endParaRPr lang="uk-UA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E413ED-D3E1-1BE8-1946-31A47E38FC37}"/>
              </a:ext>
            </a:extLst>
          </p:cNvPr>
          <p:cNvSpPr txBox="1"/>
          <p:nvPr/>
        </p:nvSpPr>
        <p:spPr>
          <a:xfrm>
            <a:off x="7225477" y="-401847"/>
            <a:ext cx="4868050" cy="734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b="1" dirty="0">
                <a:solidFill>
                  <a:srgbClr val="FFFF00"/>
                </a:solidFill>
              </a:rPr>
              <a:t>! </a:t>
            </a:r>
            <a:r>
              <a:rPr lang="uk-UA" sz="4400" b="1" dirty="0">
                <a:solidFill>
                  <a:srgbClr val="FFFF00"/>
                </a:solidFill>
              </a:rPr>
              <a:t>Скористайся</a:t>
            </a:r>
          </a:p>
          <a:p>
            <a:r>
              <a:rPr lang="uk-UA" sz="4400" b="1" dirty="0">
                <a:solidFill>
                  <a:srgbClr val="FFFF00"/>
                </a:solidFill>
              </a:rPr>
              <a:t>алгоритмом</a:t>
            </a:r>
            <a:endParaRPr lang="uk-UA" sz="11500" b="1" dirty="0">
              <a:solidFill>
                <a:srgbClr val="FFFF00"/>
              </a:solidFill>
            </a:endParaRPr>
          </a:p>
          <a:p>
            <a:pPr marL="457200" indent="-457200">
              <a:buAutoNum type="arabicPeriod"/>
            </a:pPr>
            <a:r>
              <a:rPr lang="uk-UA" sz="2400" dirty="0"/>
              <a:t>Порахуй кількість цифр в  кожному числі. Більше те число, в якому їх кількість більша.</a:t>
            </a:r>
          </a:p>
          <a:p>
            <a:pPr marL="457200" indent="-457200">
              <a:buAutoNum type="arabicPeriod"/>
            </a:pPr>
            <a:endParaRPr lang="uk-UA" sz="2400" dirty="0"/>
          </a:p>
          <a:p>
            <a:pPr marL="457200" indent="-457200">
              <a:buAutoNum type="arabicPeriod"/>
            </a:pPr>
            <a:r>
              <a:rPr lang="uk-UA" sz="2400" dirty="0"/>
              <a:t>Якщо кількість цифр </a:t>
            </a:r>
            <a:r>
              <a:rPr lang="uk-UA" sz="2400" u="sng" dirty="0"/>
              <a:t>однакова</a:t>
            </a:r>
            <a:r>
              <a:rPr lang="uk-UA" sz="2400" dirty="0"/>
              <a:t>, починай порівнювати </a:t>
            </a:r>
            <a:r>
              <a:rPr lang="uk-UA" sz="2400" u="sng" dirty="0"/>
              <a:t>цифри кожного розряду починаючи з найвищого</a:t>
            </a:r>
            <a:r>
              <a:rPr lang="uk-UA" sz="2400" dirty="0"/>
              <a:t> . У якому цифра того ж самого розряду більша, те число й більше.</a:t>
            </a:r>
          </a:p>
          <a:p>
            <a:pPr marL="457200" indent="-457200">
              <a:buAutoNum type="arabicPeriod"/>
            </a:pPr>
            <a:endParaRPr lang="uk-UA" sz="2400" dirty="0"/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91A4A73-C156-B6C8-AC31-A6DF773AC264}"/>
              </a:ext>
            </a:extLst>
          </p:cNvPr>
          <p:cNvSpPr txBox="1">
            <a:spLocks/>
          </p:cNvSpPr>
          <p:nvPr/>
        </p:nvSpPr>
        <p:spPr>
          <a:xfrm>
            <a:off x="175898" y="3359858"/>
            <a:ext cx="7111579" cy="75270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/>
              <a:t>756 234     756 308</a:t>
            </a:r>
            <a:endParaRPr lang="uk-UA" sz="3200" dirty="0"/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6295AA71-D66C-F0CF-099F-FE6BC3E99001}"/>
              </a:ext>
            </a:extLst>
          </p:cNvPr>
          <p:cNvSpPr txBox="1">
            <a:spLocks/>
          </p:cNvSpPr>
          <p:nvPr/>
        </p:nvSpPr>
        <p:spPr>
          <a:xfrm>
            <a:off x="175898" y="4396534"/>
            <a:ext cx="7111579" cy="75270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/>
              <a:t>31 805     3 185</a:t>
            </a:r>
            <a:endParaRPr lang="uk-UA" sz="3200" dirty="0"/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794605BF-CF97-2895-4A48-1E508239EC3A}"/>
              </a:ext>
            </a:extLst>
          </p:cNvPr>
          <p:cNvSpPr txBox="1">
            <a:spLocks/>
          </p:cNvSpPr>
          <p:nvPr/>
        </p:nvSpPr>
        <p:spPr>
          <a:xfrm>
            <a:off x="216461" y="5591425"/>
            <a:ext cx="7111579" cy="752707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dirty="0"/>
              <a:t>77 427     707 408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94651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5C8844-4770-E7B2-6C51-7317C7769001}"/>
              </a:ext>
            </a:extLst>
          </p:cNvPr>
          <p:cNvSpPr txBox="1"/>
          <p:nvPr/>
        </p:nvSpPr>
        <p:spPr>
          <a:xfrm>
            <a:off x="502920" y="2299837"/>
            <a:ext cx="78606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dirty="0"/>
              <a:t>Вправа 8</a:t>
            </a:r>
          </a:p>
          <a:p>
            <a:pPr algn="ctr"/>
            <a:r>
              <a:rPr lang="uk-UA" sz="8800" dirty="0"/>
              <a:t> (ст. 86)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6B9DE-1566-D2BA-6F61-A0F418863BFA}"/>
              </a:ext>
            </a:extLst>
          </p:cNvPr>
          <p:cNvSpPr txBox="1"/>
          <p:nvPr/>
        </p:nvSpPr>
        <p:spPr>
          <a:xfrm>
            <a:off x="1051560" y="1058755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>
                <a:latin typeface="Google Sans"/>
              </a:rPr>
              <a:t>Спробуй свої сили! </a:t>
            </a:r>
          </a:p>
          <a:p>
            <a:r>
              <a:rPr lang="uk-UA" sz="3600" dirty="0">
                <a:latin typeface="Google Sans"/>
              </a:rPr>
              <a:t>Виконай самостійно.</a:t>
            </a:r>
            <a:endParaRPr lang="ru-UA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BB0ED1-BDCD-1F0B-7F0E-8CF1D3AC0F6E}"/>
              </a:ext>
            </a:extLst>
          </p:cNvPr>
          <p:cNvSpPr txBox="1"/>
          <p:nvPr/>
        </p:nvSpPr>
        <p:spPr>
          <a:xfrm>
            <a:off x="7323950" y="32266"/>
            <a:ext cx="486805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</a:rPr>
              <a:t>! </a:t>
            </a:r>
            <a:r>
              <a:rPr lang="uk-UA" sz="4000" b="1" dirty="0">
                <a:solidFill>
                  <a:srgbClr val="FFFF00"/>
                </a:solidFill>
              </a:rPr>
              <a:t>Користуйся</a:t>
            </a:r>
            <a:endParaRPr lang="uk-UA" sz="1600" b="1" dirty="0">
              <a:solidFill>
                <a:srgbClr val="FFFF00"/>
              </a:solidFill>
            </a:endParaRPr>
          </a:p>
          <a:p>
            <a:r>
              <a:rPr lang="uk-UA" sz="4400" b="1" dirty="0">
                <a:solidFill>
                  <a:srgbClr val="FFFF00"/>
                </a:solidFill>
              </a:rPr>
              <a:t>алгоритмом</a:t>
            </a:r>
            <a:endParaRPr lang="uk-UA" sz="11500" b="1" dirty="0">
              <a:solidFill>
                <a:srgbClr val="FFFF00"/>
              </a:solidFill>
            </a:endParaRPr>
          </a:p>
          <a:p>
            <a:pPr marL="457200" indent="-457200">
              <a:buAutoNum type="arabicPeriod"/>
            </a:pPr>
            <a:r>
              <a:rPr lang="uk-UA" sz="2400" dirty="0"/>
              <a:t>Порахуй кількість цифр в  кожному числі. Більше те число, в якому їх кількість більша.</a:t>
            </a:r>
          </a:p>
          <a:p>
            <a:pPr marL="457200" indent="-457200">
              <a:buAutoNum type="arabicPeriod"/>
            </a:pPr>
            <a:endParaRPr lang="uk-UA" sz="2400" dirty="0"/>
          </a:p>
          <a:p>
            <a:pPr marL="457200" indent="-457200">
              <a:buAutoNum type="arabicPeriod"/>
            </a:pPr>
            <a:r>
              <a:rPr lang="uk-UA" sz="2400" dirty="0"/>
              <a:t>Якщо кількість цифр </a:t>
            </a:r>
            <a:r>
              <a:rPr lang="uk-UA" sz="2400" u="sng" dirty="0"/>
              <a:t>однакова</a:t>
            </a:r>
            <a:r>
              <a:rPr lang="uk-UA" sz="2400" dirty="0"/>
              <a:t>, починай порівнювати </a:t>
            </a:r>
            <a:r>
              <a:rPr lang="uk-UA" sz="2400" u="sng" dirty="0"/>
              <a:t>цифри кожного розряду починаючи з найвищого</a:t>
            </a:r>
            <a:r>
              <a:rPr lang="uk-UA" sz="2400" dirty="0"/>
              <a:t> . У якому цифра того ж самого розряду більша, те число й більше.</a:t>
            </a:r>
          </a:p>
          <a:p>
            <a:pPr marL="457200" indent="-457200">
              <a:buAutoNum type="arabicPeriod"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8670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7BEC9C-7778-F41F-3263-26F1ACAAEB64}"/>
              </a:ext>
            </a:extLst>
          </p:cNvPr>
          <p:cNvSpPr txBox="1"/>
          <p:nvPr/>
        </p:nvSpPr>
        <p:spPr>
          <a:xfrm>
            <a:off x="1051559" y="1058755"/>
            <a:ext cx="98897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5400" dirty="0">
                <a:latin typeface="Google Sans"/>
              </a:rPr>
              <a:t>Виконай ділення письмово.</a:t>
            </a:r>
          </a:p>
          <a:p>
            <a:r>
              <a:rPr lang="uk-UA" sz="5400" dirty="0">
                <a:latin typeface="Google Sans"/>
              </a:rPr>
              <a:t>Ст.86  </a:t>
            </a:r>
            <a:r>
              <a:rPr lang="uk-UA" sz="5400" i="1" dirty="0">
                <a:latin typeface="Google Sans"/>
              </a:rPr>
              <a:t>N 9</a:t>
            </a:r>
            <a:endParaRPr lang="ru-UA" sz="5400" i="1" dirty="0"/>
          </a:p>
        </p:txBody>
      </p:sp>
    </p:spTree>
    <p:extLst>
      <p:ext uri="{BB962C8B-B14F-4D97-AF65-F5344CB8AC3E}">
        <p14:creationId xmlns:p14="http://schemas.microsoft.com/office/powerpoint/2010/main" val="3337460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351</Words>
  <Application>Microsoft Office PowerPoint</Application>
  <PresentationFormat>Широкий екран</PresentationFormat>
  <Paragraphs>63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Google Sans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3</cp:revision>
  <dcterms:created xsi:type="dcterms:W3CDTF">2024-11-20T17:51:15Z</dcterms:created>
  <dcterms:modified xsi:type="dcterms:W3CDTF">2025-01-21T16:26:39Z</dcterms:modified>
</cp:coreProperties>
</file>