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6" r:id="rId3"/>
    <p:sldId id="260" r:id="rId4"/>
    <p:sldId id="263" r:id="rId5"/>
    <p:sldId id="264" r:id="rId6"/>
    <p:sldId id="277" r:id="rId7"/>
    <p:sldId id="25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77244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8943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75549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760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277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6592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44863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9658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075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8181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72843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B1E0E7D-E9A7-4EC2-8BFD-2803D7216FE2}" type="datetimeFigureOut">
              <a:rPr lang="ru-UA" smtClean="0"/>
              <a:t>11.12.2024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B1D30C76-3DF4-4D9D-A1AB-25D1B16EB69C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557496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9A3B86-F4D8-43B2-AB05-CD380963A467}"/>
              </a:ext>
            </a:extLst>
          </p:cNvPr>
          <p:cNvSpPr txBox="1"/>
          <p:nvPr/>
        </p:nvSpPr>
        <p:spPr>
          <a:xfrm>
            <a:off x="591175" y="5382160"/>
            <a:ext cx="9757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/>
              <a:t> -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 під диктовку.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30373-C09E-4AF1-9DF1-BAA02941185B}"/>
              </a:ext>
            </a:extLst>
          </p:cNvPr>
          <p:cNvSpPr txBox="1"/>
          <p:nvPr/>
        </p:nvSpPr>
        <p:spPr>
          <a:xfrm>
            <a:off x="389108" y="2690336"/>
            <a:ext cx="121919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Правильно вимовляємо і записуємо слова з ненаголошеними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2F2CDD-5A6A-4D07-9A12-618042C68734}"/>
              </a:ext>
            </a:extLst>
          </p:cNvPr>
          <p:cNvSpPr txBox="1"/>
          <p:nvPr/>
        </p:nvSpPr>
        <p:spPr>
          <a:xfrm>
            <a:off x="3191856" y="0"/>
            <a:ext cx="5808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на </a:t>
            </a:r>
            <a:r>
              <a:rPr lang="uk-UA" sz="4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endParaRPr lang="uk-UA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  <p:pic>
        <p:nvPicPr>
          <p:cNvPr id="11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731117BA-EADE-45B0-829F-3C611BB8B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26041" r="31089" b="8684"/>
          <a:stretch/>
        </p:blipFill>
        <p:spPr bwMode="auto">
          <a:xfrm rot="18523032" flipH="1">
            <a:off x="10224301" y="740395"/>
            <a:ext cx="1470112" cy="188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5CFB63A-974A-4500-8E4D-8E26B7043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8055" y="4475598"/>
            <a:ext cx="1782606" cy="20012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C5ADE8-346C-4291-BE71-B5221B7405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88" t="57387" r="58654" b="22544"/>
          <a:stretch/>
        </p:blipFill>
        <p:spPr>
          <a:xfrm rot="10800000">
            <a:off x="8272591" y="4475598"/>
            <a:ext cx="1616550" cy="20012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FB4291-3C05-495E-852D-600AEE7C7D77}"/>
              </a:ext>
            </a:extLst>
          </p:cNvPr>
          <p:cNvSpPr txBox="1"/>
          <p:nvPr/>
        </p:nvSpPr>
        <p:spPr>
          <a:xfrm>
            <a:off x="284466" y="737175"/>
            <a:ext cx="9757075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Повторюємо абетку, ставимо слова в абетковій послідовності.</a:t>
            </a:r>
          </a:p>
        </p:txBody>
      </p:sp>
    </p:spTree>
    <p:extLst>
      <p:ext uri="{BB962C8B-B14F-4D97-AF65-F5344CB8AC3E}">
        <p14:creationId xmlns:p14="http://schemas.microsoft.com/office/powerpoint/2010/main" val="24577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0C07E3-97D4-089D-36E0-6FD6062342A9}"/>
              </a:ext>
            </a:extLst>
          </p:cNvPr>
          <p:cNvSpPr txBox="1"/>
          <p:nvPr/>
        </p:nvSpPr>
        <p:spPr>
          <a:xfrm>
            <a:off x="4618865" y="2425378"/>
            <a:ext cx="3467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вірші </a:t>
            </a:r>
            <a:r>
              <a:rPr lang="uk-UA" sz="6000" dirty="0">
                <a:solidFill>
                  <a:srgbClr val="FF0000"/>
                </a:solidFill>
              </a:rPr>
              <a:t> </a:t>
            </a:r>
            <a:r>
              <a:rPr lang="uk-UA" sz="60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BD5782-6FE1-8AE5-BF52-C7556FD0D524}"/>
              </a:ext>
            </a:extLst>
          </p:cNvPr>
          <p:cNvSpPr txBox="1"/>
          <p:nvPr/>
        </p:nvSpPr>
        <p:spPr>
          <a:xfrm>
            <a:off x="841692" y="1722953"/>
            <a:ext cx="3467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читання </a:t>
            </a:r>
            <a:r>
              <a:rPr lang="uk-UA" sz="6000" dirty="0">
                <a:solidFill>
                  <a:srgbClr val="FF0000"/>
                </a:solidFill>
              </a:rPr>
              <a:t> </a:t>
            </a:r>
            <a:r>
              <a:rPr lang="uk-UA" sz="60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2957E9-B9F8-CA1E-ACD4-D184F6029922}"/>
              </a:ext>
            </a:extLst>
          </p:cNvPr>
          <p:cNvSpPr txBox="1"/>
          <p:nvPr/>
        </p:nvSpPr>
        <p:spPr>
          <a:xfrm>
            <a:off x="1364580" y="3737671"/>
            <a:ext cx="36830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добуток </a:t>
            </a:r>
            <a:r>
              <a:rPr lang="uk-UA" sz="6000" dirty="0">
                <a:solidFill>
                  <a:srgbClr val="FF0000"/>
                </a:solidFill>
              </a:rPr>
              <a:t> </a:t>
            </a:r>
            <a:r>
              <a:rPr lang="uk-UA" sz="60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2E1C5D-0D42-7DBA-6411-7E4D03667A96}"/>
              </a:ext>
            </a:extLst>
          </p:cNvPr>
          <p:cNvSpPr txBox="1"/>
          <p:nvPr/>
        </p:nvSpPr>
        <p:spPr>
          <a:xfrm>
            <a:off x="7384379" y="1852694"/>
            <a:ext cx="49915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одинадцять </a:t>
            </a:r>
            <a:r>
              <a:rPr lang="uk-UA" sz="6000" dirty="0">
                <a:solidFill>
                  <a:srgbClr val="FF0000"/>
                </a:solidFill>
              </a:rPr>
              <a:t> </a:t>
            </a:r>
            <a:r>
              <a:rPr lang="uk-UA" sz="6000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72EFB2-0979-D99A-B30F-7BC38012565D}"/>
              </a:ext>
            </a:extLst>
          </p:cNvPr>
          <p:cNvSpPr txBox="1"/>
          <p:nvPr/>
        </p:nvSpPr>
        <p:spPr>
          <a:xfrm>
            <a:off x="3901965" y="5346593"/>
            <a:ext cx="41297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завдання </a:t>
            </a:r>
            <a:r>
              <a:rPr lang="uk-UA" sz="6000" dirty="0">
                <a:solidFill>
                  <a:srgbClr val="FF0000"/>
                </a:solidFill>
              </a:rPr>
              <a:t> </a:t>
            </a:r>
            <a:r>
              <a:rPr lang="uk-UA" sz="60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241564-DAC9-8ABE-08B2-46D987B0BF06}"/>
              </a:ext>
            </a:extLst>
          </p:cNvPr>
          <p:cNvSpPr txBox="1"/>
          <p:nvPr/>
        </p:nvSpPr>
        <p:spPr>
          <a:xfrm>
            <a:off x="7311668" y="3992840"/>
            <a:ext cx="5301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посередині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D0E484-D5EF-AD7D-A8E3-95E6EF34C9BB}"/>
              </a:ext>
            </a:extLst>
          </p:cNvPr>
          <p:cNvSpPr txBox="1"/>
          <p:nvPr/>
        </p:nvSpPr>
        <p:spPr>
          <a:xfrm>
            <a:off x="583324" y="67620"/>
            <a:ext cx="10766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	</a:t>
            </a:r>
            <a:r>
              <a:rPr lang="uk-UA" sz="3200" i="1" dirty="0" err="1"/>
              <a:t>Запиши</a:t>
            </a:r>
            <a:r>
              <a:rPr lang="uk-UA" sz="3200" i="1" dirty="0"/>
              <a:t> слова в абетковій послідовності. Постав наголос у кожному слові. Правильно вимовляй.</a:t>
            </a:r>
          </a:p>
        </p:txBody>
      </p:sp>
      <p:pic>
        <p:nvPicPr>
          <p:cNvPr id="2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85DE41FC-785A-1766-1E05-8CB678F49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26041" r="31089" b="8684"/>
          <a:stretch/>
        </p:blipFill>
        <p:spPr bwMode="auto">
          <a:xfrm rot="18523032" flipH="1">
            <a:off x="10459172" y="657648"/>
            <a:ext cx="971002" cy="124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92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озділ VIІI: У Зландії – Родина">
            <a:extLst>
              <a:ext uri="{FF2B5EF4-FFF2-40B4-BE49-F238E27FC236}">
                <a16:creationId xmlns:a16="http://schemas.microsoft.com/office/drawing/2014/main" id="{C0F8FEE4-B749-4F8B-8774-A5D816095C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68" b="66667" l="2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95" r="1668" b="33528"/>
          <a:stretch/>
        </p:blipFill>
        <p:spPr bwMode="auto">
          <a:xfrm rot="19953842">
            <a:off x="-11693" y="350194"/>
            <a:ext cx="2836116" cy="238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8DA593-AB9E-4A48-BADA-4428F855C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393" y="1007257"/>
            <a:ext cx="1782606" cy="2001228"/>
          </a:xfrm>
          <a:prstGeom prst="rect">
            <a:avLst/>
          </a:prstGeom>
        </p:spPr>
      </p:pic>
      <p:pic>
        <p:nvPicPr>
          <p:cNvPr id="7" name="Picture 2" descr="Мова – ДНК Нації (@mova.ukr) • Instagram photos and videos">
            <a:extLst>
              <a:ext uri="{FF2B5EF4-FFF2-40B4-BE49-F238E27FC236}">
                <a16:creationId xmlns:a16="http://schemas.microsoft.com/office/drawing/2014/main" id="{AF02A205-8B1D-4E39-930D-159B3D4DD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8" t="26041" r="31089" b="8684"/>
          <a:stretch/>
        </p:blipFill>
        <p:spPr bwMode="auto">
          <a:xfrm flipH="1">
            <a:off x="10422497" y="979796"/>
            <a:ext cx="1470112" cy="188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D28CE3-CC50-4F4D-BF52-A67A5CF615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188" t="57387" r="58654" b="22544"/>
          <a:stretch/>
        </p:blipFill>
        <p:spPr>
          <a:xfrm rot="10800000">
            <a:off x="6916051" y="979796"/>
            <a:ext cx="1616550" cy="2001230"/>
          </a:xfrm>
          <a:prstGeom prst="rect">
            <a:avLst/>
          </a:prstGeom>
        </p:spPr>
      </p:pic>
      <p:pic>
        <p:nvPicPr>
          <p:cNvPr id="1030" name="Picture 6" descr="Ліхтар світло жовтий | Порівняти ціни та купити на Prom.ua">
            <a:extLst>
              <a:ext uri="{FF2B5EF4-FFF2-40B4-BE49-F238E27FC236}">
                <a16:creationId xmlns:a16="http://schemas.microsoft.com/office/drawing/2014/main" id="{CCDE8150-314C-45B7-B3AD-761A0410B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0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85096">
            <a:off x="6199266" y="160732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BDEA621-05CB-4BD5-8F8A-2ECD86942CE3}"/>
              </a:ext>
            </a:extLst>
          </p:cNvPr>
          <p:cNvSpPr txBox="1"/>
          <p:nvPr/>
        </p:nvSpPr>
        <p:spPr>
          <a:xfrm>
            <a:off x="6315683" y="3904910"/>
            <a:ext cx="1106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uk-UA" sz="8000" dirty="0"/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5B4FDA-A84A-4D7C-B0D7-23BEDF4CAF1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011" t="42052" r="25687" b="22666"/>
          <a:stretch/>
        </p:blipFill>
        <p:spPr>
          <a:xfrm>
            <a:off x="1266759" y="2595347"/>
            <a:ext cx="1468738" cy="13210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02A4D-F782-4D03-98B9-DED8C4469753}"/>
              </a:ext>
            </a:extLst>
          </p:cNvPr>
          <p:cNvSpPr txBox="1"/>
          <p:nvPr/>
        </p:nvSpPr>
        <p:spPr>
          <a:xfrm>
            <a:off x="6658334" y="143026"/>
            <a:ext cx="6910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FF00"/>
                </a:solidFill>
              </a:rPr>
              <a:t>У сильній позиції </a:t>
            </a:r>
          </a:p>
        </p:txBody>
      </p:sp>
      <p:sp>
        <p:nvSpPr>
          <p:cNvPr id="17" name="Заголовок 5">
            <a:extLst>
              <a:ext uri="{FF2B5EF4-FFF2-40B4-BE49-F238E27FC236}">
                <a16:creationId xmlns:a16="http://schemas.microsoft.com/office/drawing/2014/main" id="{16EE3E71-8D4D-4B91-91B4-29F9F0792B2B}"/>
              </a:ext>
            </a:extLst>
          </p:cNvPr>
          <p:cNvSpPr txBox="1">
            <a:spLocks/>
          </p:cNvSpPr>
          <p:nvPr/>
        </p:nvSpPr>
        <p:spPr>
          <a:xfrm>
            <a:off x="189919" y="3694383"/>
            <a:ext cx="5091156" cy="1132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ненаголошений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B3A92C-FB04-417E-A97B-B207021CC337}"/>
              </a:ext>
            </a:extLst>
          </p:cNvPr>
          <p:cNvSpPr txBox="1"/>
          <p:nvPr/>
        </p:nvSpPr>
        <p:spPr>
          <a:xfrm>
            <a:off x="8614610" y="3781799"/>
            <a:ext cx="9734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rgbClr val="FFFF00"/>
                </a:solidFill>
                <a:latin typeface="Palatino Linotype" panose="02040502050505030304" pitchFamily="18" charset="0"/>
              </a:rPr>
              <a:t>ú</a:t>
            </a:r>
            <a:endParaRPr lang="uk-UA" sz="9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8908D-F6AD-3F7A-4020-2E1DC755D3A2}"/>
              </a:ext>
            </a:extLst>
          </p:cNvPr>
          <p:cNvSpPr txBox="1"/>
          <p:nvPr/>
        </p:nvSpPr>
        <p:spPr>
          <a:xfrm>
            <a:off x="190080" y="254611"/>
            <a:ext cx="4901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FFFF00"/>
                </a:solidFill>
              </a:rPr>
              <a:t>У слабкій позиції </a:t>
            </a:r>
          </a:p>
        </p:txBody>
      </p:sp>
      <p:sp>
        <p:nvSpPr>
          <p:cNvPr id="4" name="Заголовок 5">
            <a:extLst>
              <a:ext uri="{FF2B5EF4-FFF2-40B4-BE49-F238E27FC236}">
                <a16:creationId xmlns:a16="http://schemas.microsoft.com/office/drawing/2014/main" id="{68C9F1AD-80A5-EC5D-8217-CF819C644AC2}"/>
              </a:ext>
            </a:extLst>
          </p:cNvPr>
          <p:cNvSpPr txBox="1">
            <a:spLocks/>
          </p:cNvSpPr>
          <p:nvPr/>
        </p:nvSpPr>
        <p:spPr>
          <a:xfrm>
            <a:off x="1296104" y="4591274"/>
            <a:ext cx="2281287" cy="1132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з</a:t>
            </a:r>
            <a:r>
              <a:rPr lang="uk-UA" sz="4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е</a:t>
            </a:r>
            <a:r>
              <a:rPr lang="uk-UA" sz="4800" dirty="0"/>
              <a:t>мля</a:t>
            </a:r>
          </a:p>
        </p:txBody>
      </p:sp>
      <p:sp>
        <p:nvSpPr>
          <p:cNvPr id="5" name="Заголовок 5">
            <a:extLst>
              <a:ext uri="{FF2B5EF4-FFF2-40B4-BE49-F238E27FC236}">
                <a16:creationId xmlns:a16="http://schemas.microsoft.com/office/drawing/2014/main" id="{F065C756-431C-5BE5-7516-177E730BE422}"/>
              </a:ext>
            </a:extLst>
          </p:cNvPr>
          <p:cNvSpPr txBox="1">
            <a:spLocks/>
          </p:cNvSpPr>
          <p:nvPr/>
        </p:nvSpPr>
        <p:spPr>
          <a:xfrm>
            <a:off x="1326761" y="5359808"/>
            <a:ext cx="2281287" cy="1132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кр</a:t>
            </a:r>
            <a:r>
              <a:rPr lang="uk-UA" sz="4800" dirty="0">
                <a:solidFill>
                  <a:schemeClr val="bg2">
                    <a:lumMod val="50000"/>
                    <a:lumOff val="50000"/>
                  </a:schemeClr>
                </a:solidFill>
              </a:rPr>
              <a:t>и</a:t>
            </a:r>
            <a:r>
              <a:rPr lang="uk-UA" sz="4800" dirty="0"/>
              <a:t>ло</a:t>
            </a:r>
          </a:p>
        </p:txBody>
      </p:sp>
      <p:sp>
        <p:nvSpPr>
          <p:cNvPr id="9" name="Заголовок 5">
            <a:extLst>
              <a:ext uri="{FF2B5EF4-FFF2-40B4-BE49-F238E27FC236}">
                <a16:creationId xmlns:a16="http://schemas.microsoft.com/office/drawing/2014/main" id="{925AC5DE-C614-920F-2A4C-1D9B6CEBC651}"/>
              </a:ext>
            </a:extLst>
          </p:cNvPr>
          <p:cNvSpPr txBox="1">
            <a:spLocks/>
          </p:cNvSpPr>
          <p:nvPr/>
        </p:nvSpPr>
        <p:spPr>
          <a:xfrm>
            <a:off x="6096000" y="4827162"/>
            <a:ext cx="2281287" cy="1132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з</a:t>
            </a:r>
            <a:r>
              <a:rPr lang="en-US" sz="4800" dirty="0">
                <a:solidFill>
                  <a:srgbClr val="FFFF00"/>
                </a:solidFill>
              </a:rPr>
              <a:t>é</a:t>
            </a:r>
            <a:r>
              <a:rPr lang="uk-UA" sz="4800" dirty="0"/>
              <a:t>млі</a:t>
            </a:r>
          </a:p>
        </p:txBody>
      </p:sp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A28A38AE-0313-B6E0-D47C-E97AF274A7CE}"/>
              </a:ext>
            </a:extLst>
          </p:cNvPr>
          <p:cNvSpPr txBox="1">
            <a:spLocks/>
          </p:cNvSpPr>
          <p:nvPr/>
        </p:nvSpPr>
        <p:spPr>
          <a:xfrm>
            <a:off x="8377287" y="4827162"/>
            <a:ext cx="2281287" cy="1132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 err="1"/>
              <a:t>кр</a:t>
            </a:r>
            <a:r>
              <a:rPr lang="en-US" sz="4800" dirty="0">
                <a:solidFill>
                  <a:srgbClr val="FFFF00"/>
                </a:solidFill>
              </a:rPr>
              <a:t>ú</a:t>
            </a:r>
            <a:r>
              <a:rPr lang="uk-UA" sz="4800" dirty="0"/>
              <a:t>ла</a:t>
            </a:r>
          </a:p>
        </p:txBody>
      </p:sp>
    </p:spTree>
    <p:extLst>
      <p:ext uri="{BB962C8B-B14F-4D97-AF65-F5344CB8AC3E}">
        <p14:creationId xmlns:p14="http://schemas.microsoft.com/office/powerpoint/2010/main" val="31067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7" grpId="0"/>
      <p:bldP spid="18" grpId="0"/>
      <p:bldP spid="3" grpId="0"/>
      <p:bldP spid="4" grpId="0"/>
      <p:bldP spid="5" grpId="0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BDEA621-05CB-4BD5-8F8A-2ECD86942CE3}"/>
              </a:ext>
            </a:extLst>
          </p:cNvPr>
          <p:cNvSpPr txBox="1"/>
          <p:nvPr/>
        </p:nvSpPr>
        <p:spPr>
          <a:xfrm>
            <a:off x="9290401" y="459611"/>
            <a:ext cx="1655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FF00"/>
                </a:solidFill>
              </a:rPr>
              <a:t>[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en-US" sz="8000" dirty="0">
                <a:solidFill>
                  <a:srgbClr val="FFFF00"/>
                </a:solidFill>
              </a:rPr>
              <a:t>]</a:t>
            </a:r>
            <a:r>
              <a:rPr lang="uk-UA" sz="8000" dirty="0"/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5B4FDA-A84A-4D7C-B0D7-23BEDF4CA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1" t="42052" r="25687" b="22666"/>
          <a:stretch/>
        </p:blipFill>
        <p:spPr>
          <a:xfrm>
            <a:off x="146367" y="202577"/>
            <a:ext cx="1468738" cy="13210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02A4D-F782-4D03-98B9-DED8C4469753}"/>
              </a:ext>
            </a:extLst>
          </p:cNvPr>
          <p:cNvSpPr txBox="1"/>
          <p:nvPr/>
        </p:nvSpPr>
        <p:spPr>
          <a:xfrm>
            <a:off x="1615105" y="-93797"/>
            <a:ext cx="820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Ставимо у сильну позицію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B3A92C-FB04-417E-A97B-B207021CC337}"/>
              </a:ext>
            </a:extLst>
          </p:cNvPr>
          <p:cNvSpPr txBox="1"/>
          <p:nvPr/>
        </p:nvSpPr>
        <p:spPr>
          <a:xfrm>
            <a:off x="10723819" y="367868"/>
            <a:ext cx="16556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rgbClr val="FFFF00"/>
                </a:solidFill>
                <a:latin typeface="Palatino Linotype" panose="02040502050505030304" pitchFamily="18" charset="0"/>
              </a:rPr>
              <a:t>[ú]</a:t>
            </a:r>
            <a:endParaRPr lang="uk-UA" sz="8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FAAE76-7BD2-4020-96D2-1F088C167F05}"/>
              </a:ext>
            </a:extLst>
          </p:cNvPr>
          <p:cNvSpPr txBox="1"/>
          <p:nvPr/>
        </p:nvSpPr>
        <p:spPr>
          <a:xfrm>
            <a:off x="5847558" y="1581667"/>
            <a:ext cx="7106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змінюємо форму слова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B80436-7CDD-41E8-BF72-8D4DF1EE6A93}"/>
              </a:ext>
            </a:extLst>
          </p:cNvPr>
          <p:cNvSpPr txBox="1"/>
          <p:nvPr/>
        </p:nvSpPr>
        <p:spPr>
          <a:xfrm>
            <a:off x="1174118" y="2275750"/>
            <a:ext cx="4921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с_ло</a:t>
            </a:r>
            <a:r>
              <a:rPr lang="uk-UA" sz="8000" dirty="0"/>
              <a:t> -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1B1A60-2EBC-439E-86BA-B52520E55040}"/>
              </a:ext>
            </a:extLst>
          </p:cNvPr>
          <p:cNvSpPr txBox="1"/>
          <p:nvPr/>
        </p:nvSpPr>
        <p:spPr>
          <a:xfrm>
            <a:off x="1174118" y="3374713"/>
            <a:ext cx="4921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п_тля</a:t>
            </a:r>
            <a:r>
              <a:rPr lang="uk-UA" sz="8000" dirty="0"/>
              <a:t> -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F2B527-47C9-4FA5-84E9-5F2D6E6ACA7E}"/>
              </a:ext>
            </a:extLst>
          </p:cNvPr>
          <p:cNvSpPr txBox="1"/>
          <p:nvPr/>
        </p:nvSpPr>
        <p:spPr>
          <a:xfrm>
            <a:off x="4368519" y="4473676"/>
            <a:ext cx="4921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з</a:t>
            </a:r>
            <a:r>
              <a:rPr lang="en-US" sz="8000" dirty="0">
                <a:solidFill>
                  <a:srgbClr val="FFFF00"/>
                </a:solidFill>
                <a:latin typeface="Palatino Linotype" panose="02040502050505030304" pitchFamily="18" charset="0"/>
              </a:rPr>
              <a:t>ú</a:t>
            </a:r>
            <a:r>
              <a:rPr lang="uk-UA" sz="8000" dirty="0"/>
              <a:t>ми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5B2CF0-CB40-250A-DAE8-44E9852262CA}"/>
              </a:ext>
            </a:extLst>
          </p:cNvPr>
          <p:cNvSpPr txBox="1"/>
          <p:nvPr/>
        </p:nvSpPr>
        <p:spPr>
          <a:xfrm>
            <a:off x="4582414" y="2235357"/>
            <a:ext cx="32303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с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uk-UA" sz="8000" dirty="0"/>
              <a:t>ла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A2981B-D770-400F-EF01-57D0A20D04B5}"/>
              </a:ext>
            </a:extLst>
          </p:cNvPr>
          <p:cNvSpPr txBox="1"/>
          <p:nvPr/>
        </p:nvSpPr>
        <p:spPr>
          <a:xfrm>
            <a:off x="4478966" y="3433564"/>
            <a:ext cx="4921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п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uk-UA" sz="8000" dirty="0"/>
              <a:t>тлі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0F25A-EDA7-2252-CB74-7568AACF8A1A}"/>
              </a:ext>
            </a:extLst>
          </p:cNvPr>
          <p:cNvSpPr txBox="1"/>
          <p:nvPr/>
        </p:nvSpPr>
        <p:spPr>
          <a:xfrm>
            <a:off x="1224918" y="4626076"/>
            <a:ext cx="3254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з_ма</a:t>
            </a:r>
            <a:r>
              <a:rPr lang="uk-UA" sz="8000" dirty="0"/>
              <a:t> - </a:t>
            </a:r>
          </a:p>
        </p:txBody>
      </p:sp>
    </p:spTree>
    <p:extLst>
      <p:ext uri="{BB962C8B-B14F-4D97-AF65-F5344CB8AC3E}">
        <p14:creationId xmlns:p14="http://schemas.microsoft.com/office/powerpoint/2010/main" val="32645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  <p:bldP spid="18" grpId="0"/>
      <p:bldP spid="12" grpId="0"/>
      <p:bldP spid="16" grpId="0"/>
      <p:bldP spid="19" grpId="0"/>
      <p:bldP spid="20" grpId="0"/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5B4FDA-A84A-4D7C-B0D7-23BEDF4CA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11" t="42052" r="25687" b="22666"/>
          <a:stretch/>
        </p:blipFill>
        <p:spPr>
          <a:xfrm>
            <a:off x="146367" y="202577"/>
            <a:ext cx="1159919" cy="1043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FAAE76-7BD2-4020-96D2-1F088C167F05}"/>
              </a:ext>
            </a:extLst>
          </p:cNvPr>
          <p:cNvSpPr txBox="1"/>
          <p:nvPr/>
        </p:nvSpPr>
        <p:spPr>
          <a:xfrm>
            <a:off x="4595779" y="1300351"/>
            <a:ext cx="8426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добираємо споріднені слова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B80436-7CDD-41E8-BF72-8D4DF1EE6A93}"/>
              </a:ext>
            </a:extLst>
          </p:cNvPr>
          <p:cNvSpPr txBox="1"/>
          <p:nvPr/>
        </p:nvSpPr>
        <p:spPr>
          <a:xfrm>
            <a:off x="1174118" y="2254089"/>
            <a:ext cx="6277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м_док</a:t>
            </a:r>
            <a:r>
              <a:rPr lang="uk-UA" sz="8000" dirty="0"/>
              <a:t> -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1B1A60-2EBC-439E-86BA-B52520E55040}"/>
              </a:ext>
            </a:extLst>
          </p:cNvPr>
          <p:cNvSpPr txBox="1"/>
          <p:nvPr/>
        </p:nvSpPr>
        <p:spPr>
          <a:xfrm>
            <a:off x="1174118" y="3374713"/>
            <a:ext cx="5557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л_сток</a:t>
            </a:r>
            <a:r>
              <a:rPr lang="uk-UA" sz="8000" dirty="0"/>
              <a:t> -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F2B527-47C9-4FA5-84E9-5F2D6E6ACA7E}"/>
              </a:ext>
            </a:extLst>
          </p:cNvPr>
          <p:cNvSpPr txBox="1"/>
          <p:nvPr/>
        </p:nvSpPr>
        <p:spPr>
          <a:xfrm>
            <a:off x="1174118" y="4473676"/>
            <a:ext cx="5557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гл_бокий</a:t>
            </a:r>
            <a:r>
              <a:rPr lang="uk-UA" sz="8000" dirty="0"/>
              <a:t> -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1D3575-0146-4600-8E5A-8807F1AB9CB0}"/>
              </a:ext>
            </a:extLst>
          </p:cNvPr>
          <p:cNvSpPr txBox="1"/>
          <p:nvPr/>
        </p:nvSpPr>
        <p:spPr>
          <a:xfrm>
            <a:off x="1174118" y="5509240"/>
            <a:ext cx="49218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/>
              <a:t>д_сятка</a:t>
            </a:r>
            <a:r>
              <a:rPr lang="uk-UA" sz="8000" dirty="0"/>
              <a:t> -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0567E0-DD28-4B1B-B823-0CEFFFC25693}"/>
              </a:ext>
            </a:extLst>
          </p:cNvPr>
          <p:cNvSpPr txBox="1"/>
          <p:nvPr/>
        </p:nvSpPr>
        <p:spPr>
          <a:xfrm>
            <a:off x="6849131" y="2264594"/>
            <a:ext cx="3345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м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uk-UA" sz="8000" dirty="0"/>
              <a:t>д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FA3CC3-AD6C-4EF8-AD28-B39F0DA17B6F}"/>
              </a:ext>
            </a:extLst>
          </p:cNvPr>
          <p:cNvSpPr txBox="1"/>
          <p:nvPr/>
        </p:nvSpPr>
        <p:spPr>
          <a:xfrm>
            <a:off x="6751855" y="3259929"/>
            <a:ext cx="4841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>
                <a:latin typeface="Palatino Linotype" panose="02040502050505030304" pitchFamily="18" charset="0"/>
              </a:rPr>
              <a:t>л</a:t>
            </a:r>
            <a:r>
              <a:rPr lang="en-US" sz="8000" dirty="0">
                <a:solidFill>
                  <a:srgbClr val="FFFF00"/>
                </a:solidFill>
                <a:latin typeface="Palatino Linotype" panose="02040502050505030304" pitchFamily="18" charset="0"/>
              </a:rPr>
              <a:t>ú</a:t>
            </a:r>
            <a:r>
              <a:rPr lang="uk-UA" sz="8000" dirty="0" err="1">
                <a:latin typeface="Palatino Linotype" panose="02040502050505030304" pitchFamily="18" charset="0"/>
              </a:rPr>
              <a:t>стя</a:t>
            </a:r>
            <a:r>
              <a:rPr lang="uk-UA" sz="8000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795959-B31C-44AC-9AD9-76090A2B8221}"/>
              </a:ext>
            </a:extLst>
          </p:cNvPr>
          <p:cNvSpPr txBox="1"/>
          <p:nvPr/>
        </p:nvSpPr>
        <p:spPr>
          <a:xfrm>
            <a:off x="6831867" y="4388510"/>
            <a:ext cx="48418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err="1">
                <a:latin typeface="Palatino Linotype" panose="02040502050505030304" pitchFamily="18" charset="0"/>
              </a:rPr>
              <a:t>гл</a:t>
            </a:r>
            <a:r>
              <a:rPr lang="en-US" sz="8000" dirty="0">
                <a:solidFill>
                  <a:srgbClr val="FFFF00"/>
                </a:solidFill>
                <a:latin typeface="Palatino Linotype" panose="02040502050505030304" pitchFamily="18" charset="0"/>
              </a:rPr>
              <a:t>ú</a:t>
            </a:r>
            <a:r>
              <a:rPr lang="uk-UA" sz="8000" dirty="0" err="1">
                <a:latin typeface="Palatino Linotype" panose="02040502050505030304" pitchFamily="18" charset="0"/>
              </a:rPr>
              <a:t>боко</a:t>
            </a:r>
            <a:r>
              <a:rPr lang="uk-UA" sz="80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18113F4-5207-423A-9A3A-A0B364B4F384}"/>
              </a:ext>
            </a:extLst>
          </p:cNvPr>
          <p:cNvSpPr txBox="1"/>
          <p:nvPr/>
        </p:nvSpPr>
        <p:spPr>
          <a:xfrm>
            <a:off x="6056696" y="5460331"/>
            <a:ext cx="42935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д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uk-UA" sz="8000" dirty="0"/>
              <a:t>сять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440A8E-85B9-43C4-A3F9-2242957CE96C}"/>
              </a:ext>
            </a:extLst>
          </p:cNvPr>
          <p:cNvSpPr txBox="1"/>
          <p:nvPr/>
        </p:nvSpPr>
        <p:spPr>
          <a:xfrm>
            <a:off x="1174118" y="-97894"/>
            <a:ext cx="82021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Ставимо у сильну позицію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89ADDD-6401-463B-9AE1-9F28A6B44494}"/>
              </a:ext>
            </a:extLst>
          </p:cNvPr>
          <p:cNvSpPr txBox="1"/>
          <p:nvPr/>
        </p:nvSpPr>
        <p:spPr>
          <a:xfrm>
            <a:off x="9029144" y="86045"/>
            <a:ext cx="16556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FF00"/>
                </a:solidFill>
              </a:rPr>
              <a:t>[</a:t>
            </a:r>
            <a:r>
              <a:rPr lang="uk-UA" sz="8000" dirty="0">
                <a:solidFill>
                  <a:srgbClr val="FFFF00"/>
                </a:solidFill>
              </a:rPr>
              <a:t>é</a:t>
            </a:r>
            <a:r>
              <a:rPr lang="en-US" sz="8000" dirty="0">
                <a:solidFill>
                  <a:srgbClr val="FFFF00"/>
                </a:solidFill>
              </a:rPr>
              <a:t>]</a:t>
            </a:r>
            <a:r>
              <a:rPr lang="uk-UA" sz="8000" dirty="0"/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B435E7-F8D7-471E-B739-E9A23647576F}"/>
              </a:ext>
            </a:extLst>
          </p:cNvPr>
          <p:cNvSpPr txBox="1"/>
          <p:nvPr/>
        </p:nvSpPr>
        <p:spPr>
          <a:xfrm>
            <a:off x="10765902" y="-2605"/>
            <a:ext cx="16556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800" dirty="0">
                <a:solidFill>
                  <a:srgbClr val="FFFF00"/>
                </a:solidFill>
                <a:latin typeface="Palatino Linotype" panose="02040502050505030304" pitchFamily="18" charset="0"/>
              </a:rPr>
              <a:t>[ú]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val="380076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9" grpId="0"/>
      <p:bldP spid="20" grpId="0"/>
      <p:bldP spid="21" grpId="0"/>
      <p:bldP spid="15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889C51-BF5F-8171-5DA4-D0DAC3A0C4C3}"/>
              </a:ext>
            </a:extLst>
          </p:cNvPr>
          <p:cNvSpPr txBox="1"/>
          <p:nvPr/>
        </p:nvSpPr>
        <p:spPr>
          <a:xfrm>
            <a:off x="3775428" y="0"/>
            <a:ext cx="6277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/>
              <a:t>Диктант </a:t>
            </a:r>
          </a:p>
        </p:txBody>
      </p:sp>
    </p:spTree>
    <p:extLst>
      <p:ext uri="{BB962C8B-B14F-4D97-AF65-F5344CB8AC3E}">
        <p14:creationId xmlns:p14="http://schemas.microsoft.com/office/powerpoint/2010/main" val="19100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5E0469-B30D-411E-BC2A-FCE10DF5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47" y="2503660"/>
            <a:ext cx="11366696" cy="1325563"/>
          </a:xfrm>
        </p:spPr>
        <p:txBody>
          <a:bodyPr>
            <a:normAutofit fontScale="90000"/>
          </a:bodyPr>
          <a:lstStyle/>
          <a:p>
            <a:r>
              <a:rPr lang="uk-UA" sz="8800" dirty="0"/>
              <a:t>Ст. 67 </a:t>
            </a:r>
            <a:r>
              <a:rPr lang="uk-UA" sz="9600" dirty="0"/>
              <a:t>вправа</a:t>
            </a:r>
            <a:r>
              <a:rPr lang="uk-UA" sz="8800" dirty="0"/>
              <a:t> 6</a:t>
            </a:r>
            <a:br>
              <a:rPr lang="uk-UA" sz="8800" dirty="0"/>
            </a:br>
            <a:r>
              <a:rPr lang="uk-UA" sz="7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Спиши</a:t>
            </a:r>
            <a:r>
              <a:rPr lang="uk-UA" sz="7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встав пропущені ненаголошені </a:t>
            </a:r>
            <a:r>
              <a:rPr lang="en-US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їх написання за словником.</a:t>
            </a:r>
            <a:r>
              <a:rPr lang="uk-UA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0866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168</Words>
  <Application>Microsoft Office PowerPoint</Application>
  <PresentationFormat>Широкий екран</PresentationFormat>
  <Paragraphs>45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Palatino Linotype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Ст. 67 вправа 6 Спиши слова, встав пропущені ненаголошені [е], [и] Перевір їх написання за словником.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3</cp:revision>
  <dcterms:created xsi:type="dcterms:W3CDTF">2024-12-10T17:39:20Z</dcterms:created>
  <dcterms:modified xsi:type="dcterms:W3CDTF">2024-12-11T16:25:48Z</dcterms:modified>
</cp:coreProperties>
</file>