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78" r:id="rId3"/>
    <p:sldId id="285" r:id="rId4"/>
    <p:sldId id="277" r:id="rId5"/>
    <p:sldId id="288" r:id="rId6"/>
    <p:sldId id="284" r:id="rId7"/>
    <p:sldId id="282" r:id="rId8"/>
    <p:sldId id="286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74454-1B41-4EC2-9472-98488B6BA5C3}" type="datetimeFigureOut">
              <a:rPr lang="uk-UA" smtClean="0"/>
              <a:t>15.01.2024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03D94-14F4-44A1-8A41-9ECD2B01F37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34939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74454-1B41-4EC2-9472-98488B6BA5C3}" type="datetimeFigureOut">
              <a:rPr lang="uk-UA" smtClean="0"/>
              <a:t>15.01.2024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03D94-14F4-44A1-8A41-9ECD2B01F37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15983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74454-1B41-4EC2-9472-98488B6BA5C3}" type="datetimeFigureOut">
              <a:rPr lang="uk-UA" smtClean="0"/>
              <a:t>15.01.2024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03D94-14F4-44A1-8A41-9ECD2B01F37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82634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74454-1B41-4EC2-9472-98488B6BA5C3}" type="datetimeFigureOut">
              <a:rPr lang="uk-UA" smtClean="0"/>
              <a:t>15.01.2024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03D94-14F4-44A1-8A41-9ECD2B01F37B}" type="slidenum">
              <a:rPr lang="uk-UA" smtClean="0"/>
              <a:t>‹#›</a:t>
            </a:fld>
            <a:endParaRPr lang="uk-UA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619371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74454-1B41-4EC2-9472-98488B6BA5C3}" type="datetimeFigureOut">
              <a:rPr lang="uk-UA" smtClean="0"/>
              <a:t>15.01.2024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03D94-14F4-44A1-8A41-9ECD2B01F37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089213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74454-1B41-4EC2-9472-98488B6BA5C3}" type="datetimeFigureOut">
              <a:rPr lang="uk-UA" smtClean="0"/>
              <a:t>15.01.2024</a:t>
            </a:fld>
            <a:endParaRPr lang="uk-U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03D94-14F4-44A1-8A41-9ECD2B01F37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713443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74454-1B41-4EC2-9472-98488B6BA5C3}" type="datetimeFigureOut">
              <a:rPr lang="uk-UA" smtClean="0"/>
              <a:t>15.01.2024</a:t>
            </a:fld>
            <a:endParaRPr lang="uk-U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03D94-14F4-44A1-8A41-9ECD2B01F37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321923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74454-1B41-4EC2-9472-98488B6BA5C3}" type="datetimeFigureOut">
              <a:rPr lang="uk-UA" smtClean="0"/>
              <a:t>15.01.2024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03D94-14F4-44A1-8A41-9ECD2B01F37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038441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74454-1B41-4EC2-9472-98488B6BA5C3}" type="datetimeFigureOut">
              <a:rPr lang="uk-UA" smtClean="0"/>
              <a:t>15.01.2024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03D94-14F4-44A1-8A41-9ECD2B01F37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19349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74454-1B41-4EC2-9472-98488B6BA5C3}" type="datetimeFigureOut">
              <a:rPr lang="uk-UA" smtClean="0"/>
              <a:t>15.01.2024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03D94-14F4-44A1-8A41-9ECD2B01F37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0397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74454-1B41-4EC2-9472-98488B6BA5C3}" type="datetimeFigureOut">
              <a:rPr lang="uk-UA" smtClean="0"/>
              <a:t>15.01.2024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03D94-14F4-44A1-8A41-9ECD2B01F37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64561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74454-1B41-4EC2-9472-98488B6BA5C3}" type="datetimeFigureOut">
              <a:rPr lang="uk-UA" smtClean="0"/>
              <a:t>15.01.2024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03D94-14F4-44A1-8A41-9ECD2B01F37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7280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74454-1B41-4EC2-9472-98488B6BA5C3}" type="datetimeFigureOut">
              <a:rPr lang="uk-UA" smtClean="0"/>
              <a:t>15.01.2024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03D94-14F4-44A1-8A41-9ECD2B01F37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47523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74454-1B41-4EC2-9472-98488B6BA5C3}" type="datetimeFigureOut">
              <a:rPr lang="uk-UA" smtClean="0"/>
              <a:t>15.01.2024</a:t>
            </a:fld>
            <a:endParaRPr lang="uk-U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03D94-14F4-44A1-8A41-9ECD2B01F37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65561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74454-1B41-4EC2-9472-98488B6BA5C3}" type="datetimeFigureOut">
              <a:rPr lang="uk-UA" smtClean="0"/>
              <a:t>15.01.2024</a:t>
            </a:fld>
            <a:endParaRPr lang="uk-U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03D94-14F4-44A1-8A41-9ECD2B01F37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59398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74454-1B41-4EC2-9472-98488B6BA5C3}" type="datetimeFigureOut">
              <a:rPr lang="uk-UA" smtClean="0"/>
              <a:t>15.01.2024</a:t>
            </a:fld>
            <a:endParaRPr lang="uk-U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03D94-14F4-44A1-8A41-9ECD2B01F37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39604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74454-1B41-4EC2-9472-98488B6BA5C3}" type="datetimeFigureOut">
              <a:rPr lang="uk-UA" smtClean="0"/>
              <a:t>15.01.2024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03D94-14F4-44A1-8A41-9ECD2B01F37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4561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2B74454-1B41-4EC2-9472-98488B6BA5C3}" type="datetimeFigureOut">
              <a:rPr lang="uk-UA" smtClean="0"/>
              <a:t>15.01.2024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503D94-14F4-44A1-8A41-9ECD2B01F37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103640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Анекдоты, шутки и приколы (Страница № 42)">
            <a:extLst>
              <a:ext uri="{FF2B5EF4-FFF2-40B4-BE49-F238E27FC236}">
                <a16:creationId xmlns:a16="http://schemas.microsoft.com/office/drawing/2014/main" id="{D35A99F1-6078-4EE4-B9B1-C61EA27702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8" b="100000" l="5016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3" t="12737" r="15937" b="15487"/>
          <a:stretch/>
        </p:blipFill>
        <p:spPr bwMode="auto">
          <a:xfrm>
            <a:off x="10181819" y="-157486"/>
            <a:ext cx="1371252" cy="1878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D2F2CDD-5A6A-4D07-9A12-618042C68734}"/>
              </a:ext>
            </a:extLst>
          </p:cNvPr>
          <p:cNvSpPr txBox="1"/>
          <p:nvPr/>
        </p:nvSpPr>
        <p:spPr>
          <a:xfrm>
            <a:off x="3784339" y="488183"/>
            <a:ext cx="58082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/>
              <a:t>Сьогодні на </a:t>
            </a:r>
            <a:r>
              <a:rPr lang="uk-UA" sz="4400" i="1" dirty="0" err="1"/>
              <a:t>уроці</a:t>
            </a:r>
            <a:r>
              <a:rPr lang="uk-UA" sz="3600" dirty="0"/>
              <a:t>  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C83F2F-A6F1-408C-94EB-571538E020CE}"/>
              </a:ext>
            </a:extLst>
          </p:cNvPr>
          <p:cNvSpPr txBox="1"/>
          <p:nvPr/>
        </p:nvSpPr>
        <p:spPr>
          <a:xfrm>
            <a:off x="638929" y="4892489"/>
            <a:ext cx="12380462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</a:rPr>
              <a:t>- </a:t>
            </a:r>
            <a:r>
              <a:rPr lang="uk-UA" sz="4800" dirty="0"/>
              <a:t>Розв’язуємо складені  задачі на різницеве порівняння.</a:t>
            </a:r>
            <a:endParaRPr lang="uk-UA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298388-D72D-4C81-97CF-63E1D20F2BB9}"/>
              </a:ext>
            </a:extLst>
          </p:cNvPr>
          <p:cNvSpPr txBox="1"/>
          <p:nvPr/>
        </p:nvSpPr>
        <p:spPr>
          <a:xfrm>
            <a:off x="638929" y="2592304"/>
            <a:ext cx="1044773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</a:rPr>
              <a:t>-</a:t>
            </a:r>
            <a:r>
              <a:rPr lang="uk-UA" sz="4800" dirty="0"/>
              <a:t>Порівнюємо числа.</a:t>
            </a:r>
            <a:endParaRPr lang="uk-UA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FAD356-DE6D-4F7E-BE38-860B53F2483D}"/>
              </a:ext>
            </a:extLst>
          </p:cNvPr>
          <p:cNvSpPr txBox="1"/>
          <p:nvPr/>
        </p:nvSpPr>
        <p:spPr>
          <a:xfrm>
            <a:off x="638929" y="1555632"/>
            <a:ext cx="1044773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</a:rPr>
              <a:t>-</a:t>
            </a:r>
            <a:r>
              <a:rPr lang="uk-UA" sz="4800" dirty="0"/>
              <a:t>Виконуємо цікаві завдання.</a:t>
            </a:r>
            <a:endParaRPr lang="uk-UA" sz="2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F84A4E-BDB3-4DBF-86FB-97595E955863}"/>
              </a:ext>
            </a:extLst>
          </p:cNvPr>
          <p:cNvSpPr txBox="1"/>
          <p:nvPr/>
        </p:nvSpPr>
        <p:spPr>
          <a:xfrm>
            <a:off x="638929" y="3781082"/>
            <a:ext cx="1044773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</a:rPr>
              <a:t>-</a:t>
            </a:r>
            <a:r>
              <a:rPr lang="uk-UA" sz="4800" dirty="0"/>
              <a:t>Перетворюємо іменовані числа.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457761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7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33656B-FD09-4CF2-8E99-F72994F8E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283292" cy="1400530"/>
          </a:xfrm>
        </p:spPr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малюнку зображено дорогу з міста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місто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також об’їзд частини дороги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uk-UA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¹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</a:t>
            </a:r>
            <a:r>
              <a:rPr lang="uk-UA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¹ </a:t>
            </a:r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штриховою лінією. На скільки кілометрів більше треба пройти, йдучи з </a:t>
            </a:r>
            <a:r>
              <a:rPr lang="uk-UA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uk-U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об’їзд?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4DDAA352-9DA8-4BEC-8582-A649D025E9CB}"/>
              </a:ext>
            </a:extLst>
          </p:cNvPr>
          <p:cNvSpPr txBox="1">
            <a:spLocks/>
          </p:cNvSpPr>
          <p:nvPr/>
        </p:nvSpPr>
        <p:spPr>
          <a:xfrm>
            <a:off x="9624935" y="5527520"/>
            <a:ext cx="2567065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7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6км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08AE3FF4-565B-4F79-B2D0-486B916E8759}"/>
              </a:ext>
            </a:extLst>
          </p:cNvPr>
          <p:cNvCxnSpPr>
            <a:cxnSpLocks/>
          </p:cNvCxnSpPr>
          <p:nvPr/>
        </p:nvCxnSpPr>
        <p:spPr>
          <a:xfrm>
            <a:off x="1237957" y="4037428"/>
            <a:ext cx="8848578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B9EFE1BE-7C41-472A-82CC-385D4233C49A}"/>
              </a:ext>
            </a:extLst>
          </p:cNvPr>
          <p:cNvCxnSpPr>
            <a:cxnSpLocks/>
          </p:cNvCxnSpPr>
          <p:nvPr/>
        </p:nvCxnSpPr>
        <p:spPr>
          <a:xfrm>
            <a:off x="3587262" y="4037428"/>
            <a:ext cx="0" cy="1510851"/>
          </a:xfrm>
          <a:prstGeom prst="line">
            <a:avLst/>
          </a:prstGeom>
          <a:ln w="571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4C08F563-A077-48F9-BD21-BB46B81AB24E}"/>
              </a:ext>
            </a:extLst>
          </p:cNvPr>
          <p:cNvCxnSpPr>
            <a:cxnSpLocks/>
          </p:cNvCxnSpPr>
          <p:nvPr/>
        </p:nvCxnSpPr>
        <p:spPr>
          <a:xfrm>
            <a:off x="7728002" y="4037428"/>
            <a:ext cx="0" cy="1521876"/>
          </a:xfrm>
          <a:prstGeom prst="line">
            <a:avLst/>
          </a:prstGeom>
          <a:ln w="571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3EBD297B-B8E5-4F8A-A870-0B93BB238736}"/>
              </a:ext>
            </a:extLst>
          </p:cNvPr>
          <p:cNvCxnSpPr>
            <a:cxnSpLocks/>
          </p:cNvCxnSpPr>
          <p:nvPr/>
        </p:nvCxnSpPr>
        <p:spPr>
          <a:xfrm flipH="1">
            <a:off x="3587262" y="5548279"/>
            <a:ext cx="4140740" cy="0"/>
          </a:xfrm>
          <a:prstGeom prst="line">
            <a:avLst/>
          </a:prstGeom>
          <a:ln w="571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9F24CC7D-DA0A-421E-A02C-4D924BC6242D}"/>
              </a:ext>
            </a:extLst>
          </p:cNvPr>
          <p:cNvCxnSpPr/>
          <p:nvPr/>
        </p:nvCxnSpPr>
        <p:spPr>
          <a:xfrm>
            <a:off x="3132307" y="4222718"/>
            <a:ext cx="0" cy="1325561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3DB0F71-DF92-42B0-A2B7-ED56F0DEDFAA}"/>
              </a:ext>
            </a:extLst>
          </p:cNvPr>
          <p:cNvSpPr txBox="1"/>
          <p:nvPr/>
        </p:nvSpPr>
        <p:spPr>
          <a:xfrm>
            <a:off x="1721799" y="4562332"/>
            <a:ext cx="12840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3км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17309CF-3EF4-42F3-AFF5-5B5AD7FD9607}"/>
              </a:ext>
            </a:extLst>
          </p:cNvPr>
          <p:cNvSpPr txBox="1"/>
          <p:nvPr/>
        </p:nvSpPr>
        <p:spPr>
          <a:xfrm>
            <a:off x="853905" y="3267987"/>
            <a:ext cx="623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>
                <a:solidFill>
                  <a:schemeClr val="bg1"/>
                </a:solidFill>
              </a:rPr>
              <a:t>А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B47850-DDA3-48DA-BDE9-AF8CC5E7BA9A}"/>
              </a:ext>
            </a:extLst>
          </p:cNvPr>
          <p:cNvSpPr txBox="1"/>
          <p:nvPr/>
        </p:nvSpPr>
        <p:spPr>
          <a:xfrm>
            <a:off x="9847397" y="3267986"/>
            <a:ext cx="6231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>
                <a:solidFill>
                  <a:schemeClr val="bg1"/>
                </a:solidFill>
              </a:rPr>
              <a:t>в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A35388D-3677-4C5A-940A-7AEC732DE6FC}"/>
              </a:ext>
            </a:extLst>
          </p:cNvPr>
          <p:cNvSpPr txBox="1"/>
          <p:nvPr/>
        </p:nvSpPr>
        <p:spPr>
          <a:xfrm>
            <a:off x="3321994" y="3238052"/>
            <a:ext cx="9970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uk-UA" sz="4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¹</a:t>
            </a:r>
            <a:r>
              <a:rPr lang="uk-UA" sz="4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4000" dirty="0">
              <a:solidFill>
                <a:schemeClr val="bg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A7D1A37-2EB5-4995-8038-14632466CE6D}"/>
              </a:ext>
            </a:extLst>
          </p:cNvPr>
          <p:cNvSpPr txBox="1"/>
          <p:nvPr/>
        </p:nvSpPr>
        <p:spPr>
          <a:xfrm>
            <a:off x="7540555" y="3228178"/>
            <a:ext cx="9970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В¹</a:t>
            </a:r>
            <a:r>
              <a:rPr lang="uk-UA" sz="4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05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55C23E-2970-45CF-B262-3F6B014B2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68082"/>
          </a:xfrm>
        </p:spPr>
        <p:txBody>
          <a:bodyPr/>
          <a:lstStyle/>
          <a:p>
            <a:r>
              <a:rPr lang="uk-UA" dirty="0"/>
              <a:t>Перетвори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A8C5DF-55DF-4B00-8D52-C1F7481D367C}"/>
              </a:ext>
            </a:extLst>
          </p:cNvPr>
          <p:cNvSpPr txBox="1"/>
          <p:nvPr/>
        </p:nvSpPr>
        <p:spPr>
          <a:xfrm>
            <a:off x="646112" y="1858198"/>
            <a:ext cx="25615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/>
              <a:t>14міс.=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BC9435-7482-4733-BE7E-047F246AD252}"/>
              </a:ext>
            </a:extLst>
          </p:cNvPr>
          <p:cNvSpPr txBox="1"/>
          <p:nvPr/>
        </p:nvSpPr>
        <p:spPr>
          <a:xfrm>
            <a:off x="2917555" y="1858197"/>
            <a:ext cx="30478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/>
              <a:t>  рік   міс.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5B5A19-4A38-44AB-9C7B-1BB0F9ECF7C4}"/>
              </a:ext>
            </a:extLst>
          </p:cNvPr>
          <p:cNvSpPr txBox="1"/>
          <p:nvPr/>
        </p:nvSpPr>
        <p:spPr>
          <a:xfrm>
            <a:off x="646111" y="3044279"/>
            <a:ext cx="38968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/>
              <a:t>1доба 4год=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195ECC-50F4-4358-895E-5B362FE43F86}"/>
              </a:ext>
            </a:extLst>
          </p:cNvPr>
          <p:cNvSpPr txBox="1"/>
          <p:nvPr/>
        </p:nvSpPr>
        <p:spPr>
          <a:xfrm>
            <a:off x="4441464" y="3044278"/>
            <a:ext cx="25435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/>
              <a:t>      год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C0F37A-AEB8-4E4B-B983-D811DB3E30D0}"/>
              </a:ext>
            </a:extLst>
          </p:cNvPr>
          <p:cNvSpPr txBox="1"/>
          <p:nvPr/>
        </p:nvSpPr>
        <p:spPr>
          <a:xfrm>
            <a:off x="646112" y="4216765"/>
            <a:ext cx="17342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/>
              <a:t>70с=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E43EFD-097D-46CE-8FDF-1A012AA74CCB}"/>
              </a:ext>
            </a:extLst>
          </p:cNvPr>
          <p:cNvSpPr txBox="1"/>
          <p:nvPr/>
        </p:nvSpPr>
        <p:spPr>
          <a:xfrm>
            <a:off x="2594540" y="4209876"/>
            <a:ext cx="30478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/>
              <a:t>   хв    с</a:t>
            </a:r>
          </a:p>
        </p:txBody>
      </p:sp>
    </p:spTree>
    <p:extLst>
      <p:ext uri="{BB962C8B-B14F-4D97-AF65-F5344CB8AC3E}">
        <p14:creationId xmlns:p14="http://schemas.microsoft.com/office/powerpoint/2010/main" val="2741687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33656B-FD09-4CF2-8E99-F72994F8E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877" y="132563"/>
            <a:ext cx="11367698" cy="996254"/>
          </a:xfrm>
        </p:spPr>
        <p:txBody>
          <a:bodyPr/>
          <a:lstStyle/>
          <a:p>
            <a:r>
              <a:rPr lang="uk-UA" sz="3600" dirty="0"/>
              <a:t>Порівняй та дізнайся</a:t>
            </a:r>
            <a:br>
              <a:rPr lang="uk-UA" sz="3600" dirty="0"/>
            </a:br>
            <a:r>
              <a:rPr lang="uk-UA" sz="3600" dirty="0"/>
              <a:t> </a:t>
            </a:r>
            <a:r>
              <a:rPr lang="uk-UA" sz="3600" b="1" dirty="0"/>
              <a:t>на скільки одне число більше або менше</a:t>
            </a:r>
            <a:r>
              <a:rPr lang="uk-UA" sz="3600" dirty="0"/>
              <a:t>, ніж інше.  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4DDAA352-9DA8-4BEC-8582-A649D025E9CB}"/>
              </a:ext>
            </a:extLst>
          </p:cNvPr>
          <p:cNvSpPr txBox="1">
            <a:spLocks/>
          </p:cNvSpPr>
          <p:nvPr/>
        </p:nvSpPr>
        <p:spPr>
          <a:xfrm>
            <a:off x="6888691" y="5559304"/>
            <a:ext cx="156972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uk-UA" sz="7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F7BB10-5BDD-4D07-96AE-44D0996BC26E}"/>
              </a:ext>
            </a:extLst>
          </p:cNvPr>
          <p:cNvSpPr txBox="1"/>
          <p:nvPr/>
        </p:nvSpPr>
        <p:spPr>
          <a:xfrm>
            <a:off x="421993" y="2221258"/>
            <a:ext cx="10269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/>
              <a:t>45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87E63B-47CE-42DB-888E-228BB18EAB33}"/>
              </a:ext>
            </a:extLst>
          </p:cNvPr>
          <p:cNvSpPr txBox="1"/>
          <p:nvPr/>
        </p:nvSpPr>
        <p:spPr>
          <a:xfrm>
            <a:off x="1758825" y="2272388"/>
            <a:ext cx="10269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/>
              <a:t>34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6942F4E-F50A-442D-85B5-CD2BAA05C9DF}"/>
              </a:ext>
            </a:extLst>
          </p:cNvPr>
          <p:cNvSpPr/>
          <p:nvPr/>
        </p:nvSpPr>
        <p:spPr>
          <a:xfrm>
            <a:off x="1234896" y="2272388"/>
            <a:ext cx="492370" cy="7348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1138B2-B83D-4BCC-86F6-F85D5C1248F4}"/>
              </a:ext>
            </a:extLst>
          </p:cNvPr>
          <p:cNvSpPr txBox="1"/>
          <p:nvPr/>
        </p:nvSpPr>
        <p:spPr>
          <a:xfrm>
            <a:off x="6124621" y="2178252"/>
            <a:ext cx="8604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/>
              <a:t>59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FD5D6AB-4006-433E-BEB2-972BE57131DD}"/>
              </a:ext>
            </a:extLst>
          </p:cNvPr>
          <p:cNvSpPr/>
          <p:nvPr/>
        </p:nvSpPr>
        <p:spPr>
          <a:xfrm>
            <a:off x="6969083" y="2221257"/>
            <a:ext cx="492370" cy="7348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2235CB5-E2FA-4C17-A126-7C14A657F0DE}"/>
              </a:ext>
            </a:extLst>
          </p:cNvPr>
          <p:cNvSpPr txBox="1"/>
          <p:nvPr/>
        </p:nvSpPr>
        <p:spPr>
          <a:xfrm>
            <a:off x="7513905" y="2203965"/>
            <a:ext cx="8604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/>
              <a:t>63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01C23E-F3D0-4932-9778-D086401350CC}"/>
              </a:ext>
            </a:extLst>
          </p:cNvPr>
          <p:cNvSpPr txBox="1"/>
          <p:nvPr/>
        </p:nvSpPr>
        <p:spPr>
          <a:xfrm>
            <a:off x="474163" y="3130190"/>
            <a:ext cx="36962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/>
              <a:t>45 – 34 =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2A0278F-9694-4000-8E5E-AE01A2BCC66F}"/>
              </a:ext>
            </a:extLst>
          </p:cNvPr>
          <p:cNvSpPr txBox="1"/>
          <p:nvPr/>
        </p:nvSpPr>
        <p:spPr>
          <a:xfrm>
            <a:off x="6148278" y="3044279"/>
            <a:ext cx="36962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/>
              <a:t>63 – 59 =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8774FC-E7DC-4D7A-A447-1973741925E1}"/>
              </a:ext>
            </a:extLst>
          </p:cNvPr>
          <p:cNvSpPr txBox="1"/>
          <p:nvPr/>
        </p:nvSpPr>
        <p:spPr>
          <a:xfrm>
            <a:off x="2675195" y="2221257"/>
            <a:ext cx="22303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i="1" dirty="0"/>
              <a:t>на 11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B2BE04F-CD9B-4082-8E6C-F7C993E3F4D7}"/>
              </a:ext>
            </a:extLst>
          </p:cNvPr>
          <p:cNvSpPr txBox="1"/>
          <p:nvPr/>
        </p:nvSpPr>
        <p:spPr>
          <a:xfrm>
            <a:off x="8344582" y="2142520"/>
            <a:ext cx="22303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i="1" dirty="0"/>
              <a:t>на 4 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9C82B896-63B0-4F5D-B19A-C707AAE04E3C}"/>
              </a:ext>
            </a:extLst>
          </p:cNvPr>
          <p:cNvSpPr txBox="1">
            <a:spLocks/>
          </p:cNvSpPr>
          <p:nvPr/>
        </p:nvSpPr>
        <p:spPr>
          <a:xfrm>
            <a:off x="412151" y="3867302"/>
            <a:ext cx="11367698" cy="99625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/>
              <a:t>	Щоб дізнатися, </a:t>
            </a:r>
            <a:br>
              <a:rPr lang="uk-UA" dirty="0"/>
            </a:br>
            <a:r>
              <a:rPr lang="uk-UA" dirty="0"/>
              <a:t> </a:t>
            </a:r>
            <a:r>
              <a:rPr lang="uk-UA" b="1" dirty="0"/>
              <a:t>на скільки одне число більше або менше</a:t>
            </a:r>
            <a:r>
              <a:rPr lang="uk-UA" dirty="0"/>
              <a:t>, ніж інше, треба від більшого числа відняти менше.  </a:t>
            </a:r>
          </a:p>
        </p:txBody>
      </p:sp>
    </p:spTree>
    <p:extLst>
      <p:ext uri="{BB962C8B-B14F-4D97-AF65-F5344CB8AC3E}">
        <p14:creationId xmlns:p14="http://schemas.microsoft.com/office/powerpoint/2010/main" val="252440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/>
      <p:bldP spid="11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6EE881-35A7-49EA-8495-C8A38DCD0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151" y="0"/>
            <a:ext cx="10804990" cy="1400530"/>
          </a:xfrm>
        </p:spPr>
        <p:txBody>
          <a:bodyPr/>
          <a:lstStyle/>
          <a:p>
            <a:pPr algn="ctr"/>
            <a:r>
              <a:rPr lang="uk-UA" i="1" dirty="0"/>
              <a:t>Задачі </a:t>
            </a:r>
            <a:br>
              <a:rPr lang="uk-UA" i="1" dirty="0"/>
            </a:br>
            <a:r>
              <a:rPr lang="uk-UA" i="1" dirty="0"/>
              <a:t>на різницеве порівняння двох добутків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C5B133A5-3543-4B09-B79D-04B718F621EF}"/>
              </a:ext>
            </a:extLst>
          </p:cNvPr>
          <p:cNvSpPr txBox="1">
            <a:spLocks/>
          </p:cNvSpPr>
          <p:nvPr/>
        </p:nvSpPr>
        <p:spPr>
          <a:xfrm>
            <a:off x="412151" y="4036114"/>
            <a:ext cx="11367698" cy="99625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Щоб дізнатися, </a:t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скільки одне число більше або менше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ніж інше, треба від більшого числа відняти менше.  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B89D3476-0D29-4504-89E9-249AA8BEFC11}"/>
              </a:ext>
            </a:extLst>
          </p:cNvPr>
          <p:cNvSpPr txBox="1">
            <a:spLocks/>
          </p:cNvSpPr>
          <p:nvPr/>
        </p:nvSpPr>
        <p:spPr>
          <a:xfrm>
            <a:off x="510625" y="1755166"/>
            <a:ext cx="1080499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Застосовуй правило порівняння чисел у задачах на різницеве порівняння двох добутків </a:t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47316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2">
            <a:extLst>
              <a:ext uri="{FF2B5EF4-FFF2-40B4-BE49-F238E27FC236}">
                <a16:creationId xmlns:a16="http://schemas.microsoft.com/office/drawing/2014/main" id="{DDBE3249-B3D7-48D6-810E-FA90D24CD5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3735453"/>
              </p:ext>
            </p:extLst>
          </p:nvPr>
        </p:nvGraphicFramePr>
        <p:xfrm>
          <a:off x="62753" y="2827256"/>
          <a:ext cx="12066494" cy="31528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1037">
                  <a:extLst>
                    <a:ext uri="{9D8B030D-6E8A-4147-A177-3AD203B41FA5}">
                      <a16:colId xmlns:a16="http://schemas.microsoft.com/office/drawing/2014/main" val="4175567870"/>
                    </a:ext>
                  </a:extLst>
                </a:gridCol>
                <a:gridCol w="4191733">
                  <a:extLst>
                    <a:ext uri="{9D8B030D-6E8A-4147-A177-3AD203B41FA5}">
                      <a16:colId xmlns:a16="http://schemas.microsoft.com/office/drawing/2014/main" val="2174389104"/>
                    </a:ext>
                  </a:extLst>
                </a:gridCol>
                <a:gridCol w="3723724">
                  <a:extLst>
                    <a:ext uri="{9D8B030D-6E8A-4147-A177-3AD203B41FA5}">
                      <a16:colId xmlns:a16="http://schemas.microsoft.com/office/drawing/2014/main" val="55380010"/>
                    </a:ext>
                  </a:extLst>
                </a:gridCol>
              </a:tblGrid>
              <a:tr h="1767102">
                <a:tc>
                  <a:txBody>
                    <a:bodyPr/>
                    <a:lstStyle/>
                    <a:p>
                      <a:r>
                        <a:rPr lang="uk-UA" sz="1100" dirty="0">
                          <a:latin typeface="+mn-lt"/>
                          <a:cs typeface="+mn-cs"/>
                        </a:rPr>
                        <a:t>                          </a:t>
                      </a:r>
                      <a:r>
                        <a:rPr lang="uk-UA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ціна </a:t>
                      </a:r>
                    </a:p>
                    <a:p>
                      <a:r>
                        <a:rPr lang="uk-UA" sz="3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кожного)</a:t>
                      </a:r>
                    </a:p>
                    <a:p>
                      <a:r>
                        <a:rPr lang="uk-UA" sz="3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/ по 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100" dirty="0"/>
                    </a:p>
                    <a:p>
                      <a:endParaRPr lang="uk-UA" sz="1100" dirty="0"/>
                    </a:p>
                    <a:p>
                      <a:pPr algn="ctr"/>
                      <a:r>
                        <a:rPr lang="uk-UA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Кількість</a:t>
                      </a:r>
                    </a:p>
                    <a:p>
                      <a:pPr algn="ctr"/>
                      <a:r>
                        <a:rPr lang="uk-UA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/шт.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100" dirty="0"/>
                    </a:p>
                    <a:p>
                      <a:endParaRPr lang="uk-UA" sz="1100" dirty="0"/>
                    </a:p>
                    <a:p>
                      <a:pPr algn="ctr"/>
                      <a:r>
                        <a:rPr lang="uk-UA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Всього</a:t>
                      </a:r>
                    </a:p>
                    <a:p>
                      <a:pPr algn="ctr"/>
                      <a:r>
                        <a:rPr lang="uk-UA" sz="3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/загальна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695977"/>
                  </a:ext>
                </a:extLst>
              </a:tr>
              <a:tr h="692854">
                <a:tc>
                  <a:txBody>
                    <a:bodyPr/>
                    <a:lstStyle/>
                    <a:p>
                      <a:endParaRPr lang="uk-U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2855405"/>
                  </a:ext>
                </a:extLst>
              </a:tr>
              <a:tr h="692854">
                <a:tc>
                  <a:txBody>
                    <a:bodyPr/>
                    <a:lstStyle/>
                    <a:p>
                      <a:endParaRPr lang="uk-U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100" dirty="0"/>
                        <a:t>                                                       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0800871"/>
                  </a:ext>
                </a:extLst>
              </a:tr>
            </a:tbl>
          </a:graphicData>
        </a:graphic>
      </p:graphicFrame>
      <p:pic>
        <p:nvPicPr>
          <p:cNvPr id="5" name="Picture 2" descr="Анекдоты, шутки и приколы (Страница № 42)">
            <a:extLst>
              <a:ext uri="{FF2B5EF4-FFF2-40B4-BE49-F238E27FC236}">
                <a16:creationId xmlns:a16="http://schemas.microsoft.com/office/drawing/2014/main" id="{F26E5457-0E06-4AC8-8872-2D4E4DE6CB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8" b="100000" l="5016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3" t="12737" r="15937" b="15487"/>
          <a:stretch/>
        </p:blipFill>
        <p:spPr bwMode="auto">
          <a:xfrm>
            <a:off x="11293349" y="-26489"/>
            <a:ext cx="898651" cy="1230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9B1B971-2EC0-46EC-B584-3F9BE1524177}"/>
              </a:ext>
            </a:extLst>
          </p:cNvPr>
          <p:cNvSpPr txBox="1"/>
          <p:nvPr/>
        </p:nvSpPr>
        <p:spPr>
          <a:xfrm>
            <a:off x="125506" y="0"/>
            <a:ext cx="1217809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Оленці  купили 9 зошитів у клітку по 9 грн кожний і 6 зошитів у косу -  по 7грн. На скільки більше грошей заплатили за зошити в клітку, ніж у косу?</a:t>
            </a: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1E19EF-CB56-4F4B-BEFA-0B0B53A18002}"/>
              </a:ext>
            </a:extLst>
          </p:cNvPr>
          <p:cNvSpPr txBox="1"/>
          <p:nvPr/>
        </p:nvSpPr>
        <p:spPr>
          <a:xfrm>
            <a:off x="10260273" y="4890812"/>
            <a:ext cx="2066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на?більше</a:t>
            </a:r>
            <a:endParaRPr lang="uk-UA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60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2">
            <a:extLst>
              <a:ext uri="{FF2B5EF4-FFF2-40B4-BE49-F238E27FC236}">
                <a16:creationId xmlns:a16="http://schemas.microsoft.com/office/drawing/2014/main" id="{DDBE3249-B3D7-48D6-810E-FA90D24CD5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3709597"/>
              </p:ext>
            </p:extLst>
          </p:nvPr>
        </p:nvGraphicFramePr>
        <p:xfrm>
          <a:off x="125506" y="455168"/>
          <a:ext cx="12066494" cy="293840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120669">
                  <a:extLst>
                    <a:ext uri="{9D8B030D-6E8A-4147-A177-3AD203B41FA5}">
                      <a16:colId xmlns:a16="http://schemas.microsoft.com/office/drawing/2014/main" val="4175567870"/>
                    </a:ext>
                  </a:extLst>
                </a:gridCol>
                <a:gridCol w="4222101">
                  <a:extLst>
                    <a:ext uri="{9D8B030D-6E8A-4147-A177-3AD203B41FA5}">
                      <a16:colId xmlns:a16="http://schemas.microsoft.com/office/drawing/2014/main" val="2174389104"/>
                    </a:ext>
                  </a:extLst>
                </a:gridCol>
                <a:gridCol w="3723724">
                  <a:extLst>
                    <a:ext uri="{9D8B030D-6E8A-4147-A177-3AD203B41FA5}">
                      <a16:colId xmlns:a16="http://schemas.microsoft.com/office/drawing/2014/main" val="55380010"/>
                    </a:ext>
                  </a:extLst>
                </a:gridCol>
              </a:tblGrid>
              <a:tr h="1340747">
                <a:tc>
                  <a:txBody>
                    <a:bodyPr/>
                    <a:lstStyle/>
                    <a:p>
                      <a:r>
                        <a:rPr lang="uk-UA" sz="1100" dirty="0"/>
                        <a:t>                          </a:t>
                      </a:r>
                      <a:endParaRPr lang="uk-UA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695977"/>
                  </a:ext>
                </a:extLst>
              </a:tr>
              <a:tr h="798830">
                <a:tc>
                  <a:txBody>
                    <a:bodyPr/>
                    <a:lstStyle/>
                    <a:p>
                      <a:endParaRPr lang="uk-U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2855405"/>
                  </a:ext>
                </a:extLst>
              </a:tr>
              <a:tr h="798830">
                <a:tc>
                  <a:txBody>
                    <a:bodyPr/>
                    <a:lstStyle/>
                    <a:p>
                      <a:endParaRPr lang="uk-U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2301942"/>
                  </a:ext>
                </a:extLst>
              </a:tr>
            </a:tbl>
          </a:graphicData>
        </a:graphic>
      </p:graphicFrame>
      <p:pic>
        <p:nvPicPr>
          <p:cNvPr id="5" name="Picture 2" descr="Анекдоты, шутки и приколы (Страница № 42)">
            <a:extLst>
              <a:ext uri="{FF2B5EF4-FFF2-40B4-BE49-F238E27FC236}">
                <a16:creationId xmlns:a16="http://schemas.microsoft.com/office/drawing/2014/main" id="{F26E5457-0E06-4AC8-8872-2D4E4DE6CB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8" b="100000" l="5016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73" t="12737" r="15937" b="15487"/>
          <a:stretch/>
        </p:blipFill>
        <p:spPr bwMode="auto">
          <a:xfrm>
            <a:off x="10675088" y="4263255"/>
            <a:ext cx="1894326" cy="2594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AECA2DA-A6AF-422A-9A97-45EC793569CD}"/>
              </a:ext>
            </a:extLst>
          </p:cNvPr>
          <p:cNvSpPr txBox="1"/>
          <p:nvPr/>
        </p:nvSpPr>
        <p:spPr>
          <a:xfrm>
            <a:off x="4721465" y="-115474"/>
            <a:ext cx="4059678" cy="655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Задача 2 (ст. 4)</a:t>
            </a:r>
            <a:endParaRPr lang="uk-UA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344F20-9095-41F0-B101-EC007F3359A4}"/>
              </a:ext>
            </a:extLst>
          </p:cNvPr>
          <p:cNvSpPr txBox="1"/>
          <p:nvPr/>
        </p:nvSpPr>
        <p:spPr>
          <a:xfrm>
            <a:off x="1844291" y="372910"/>
            <a:ext cx="11583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uk-UA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060145-38DB-465B-9739-16198D5EE714}"/>
              </a:ext>
            </a:extLst>
          </p:cNvPr>
          <p:cNvSpPr txBox="1"/>
          <p:nvPr/>
        </p:nvSpPr>
        <p:spPr>
          <a:xfrm>
            <a:off x="6086040" y="201655"/>
            <a:ext cx="15113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uk-UA" sz="1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749313-E8B2-42B5-99BC-976A0B31EABF}"/>
              </a:ext>
            </a:extLst>
          </p:cNvPr>
          <p:cNvSpPr txBox="1"/>
          <p:nvPr/>
        </p:nvSpPr>
        <p:spPr>
          <a:xfrm>
            <a:off x="9781552" y="496020"/>
            <a:ext cx="15113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endParaRPr lang="uk-UA" sz="7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613BBA-BF90-4855-8ECC-1EA3B2A88617}"/>
              </a:ext>
            </a:extLst>
          </p:cNvPr>
          <p:cNvSpPr txBox="1"/>
          <p:nvPr/>
        </p:nvSpPr>
        <p:spPr>
          <a:xfrm>
            <a:off x="338512" y="1802898"/>
            <a:ext cx="8765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0A55F2-4605-4F71-BBC4-6ED460304E91}"/>
              </a:ext>
            </a:extLst>
          </p:cNvPr>
          <p:cNvSpPr txBox="1"/>
          <p:nvPr/>
        </p:nvSpPr>
        <p:spPr>
          <a:xfrm>
            <a:off x="297800" y="2696705"/>
            <a:ext cx="8765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8D8635F-CC9F-4B2A-8545-57207C809CA2}"/>
              </a:ext>
            </a:extLst>
          </p:cNvPr>
          <p:cNvSpPr txBox="1"/>
          <p:nvPr/>
        </p:nvSpPr>
        <p:spPr>
          <a:xfrm>
            <a:off x="10298143" y="2257638"/>
            <a:ext cx="2066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на?більше</a:t>
            </a:r>
            <a:endParaRPr lang="uk-UA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Дуга 1">
            <a:extLst>
              <a:ext uri="{FF2B5EF4-FFF2-40B4-BE49-F238E27FC236}">
                <a16:creationId xmlns:a16="http://schemas.microsoft.com/office/drawing/2014/main" id="{6ECBE2A2-6274-4AC0-A20F-578BBAA5B019}"/>
              </a:ext>
            </a:extLst>
          </p:cNvPr>
          <p:cNvSpPr/>
          <p:nvPr/>
        </p:nvSpPr>
        <p:spPr>
          <a:xfrm rot="2924434">
            <a:off x="8905316" y="1921858"/>
            <a:ext cx="1407886" cy="1235092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Стрелка: влево 6">
            <a:extLst>
              <a:ext uri="{FF2B5EF4-FFF2-40B4-BE49-F238E27FC236}">
                <a16:creationId xmlns:a16="http://schemas.microsoft.com/office/drawing/2014/main" id="{62D1AA5A-148A-4F4C-9991-2C6AE8FC6C82}"/>
              </a:ext>
            </a:extLst>
          </p:cNvPr>
          <p:cNvSpPr/>
          <p:nvPr/>
        </p:nvSpPr>
        <p:spPr>
          <a:xfrm>
            <a:off x="9973994" y="2127236"/>
            <a:ext cx="151855" cy="13040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Стрелка: влево 13">
            <a:extLst>
              <a:ext uri="{FF2B5EF4-FFF2-40B4-BE49-F238E27FC236}">
                <a16:creationId xmlns:a16="http://schemas.microsoft.com/office/drawing/2014/main" id="{B07EABC7-E0E9-4AE6-90A7-4AEE59576C9C}"/>
              </a:ext>
            </a:extLst>
          </p:cNvPr>
          <p:cNvSpPr/>
          <p:nvPr/>
        </p:nvSpPr>
        <p:spPr>
          <a:xfrm flipV="1">
            <a:off x="10009350" y="2931213"/>
            <a:ext cx="151855" cy="13040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79645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768F7D6-5312-4E9D-9C74-9D31F08F2076}"/>
              </a:ext>
            </a:extLst>
          </p:cNvPr>
          <p:cNvSpPr txBox="1"/>
          <p:nvPr/>
        </p:nvSpPr>
        <p:spPr>
          <a:xfrm>
            <a:off x="0" y="1428452"/>
            <a:ext cx="12039600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8800" i="1" dirty="0"/>
              <a:t>Ст. 4 -5   </a:t>
            </a:r>
            <a:r>
              <a:rPr lang="uk-UA" sz="8800" b="1" i="1" dirty="0"/>
              <a:t>   </a:t>
            </a:r>
          </a:p>
          <a:p>
            <a:pPr algn="ctr"/>
            <a:r>
              <a:rPr lang="uk-UA" sz="8800" b="1" i="1" dirty="0"/>
              <a:t>3)</a:t>
            </a:r>
          </a:p>
          <a:p>
            <a:pPr algn="ctr"/>
            <a:r>
              <a:rPr lang="uk-UA" sz="4000" dirty="0"/>
              <a:t>або</a:t>
            </a:r>
          </a:p>
          <a:p>
            <a:pPr algn="ctr"/>
            <a:r>
              <a:rPr lang="uk-UA" sz="7200" b="1" i="1" dirty="0"/>
              <a:t>4)</a:t>
            </a:r>
            <a:endParaRPr lang="uk-UA" sz="6000" b="1" dirty="0"/>
          </a:p>
          <a:p>
            <a:pPr algn="ctr"/>
            <a:endParaRPr lang="uk-UA" sz="7200" b="1" dirty="0"/>
          </a:p>
        </p:txBody>
      </p:sp>
    </p:spTree>
    <p:extLst>
      <p:ext uri="{BB962C8B-B14F-4D97-AF65-F5344CB8AC3E}">
        <p14:creationId xmlns:p14="http://schemas.microsoft.com/office/powerpoint/2010/main" val="24075644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77</TotalTime>
  <Words>268</Words>
  <Application>Microsoft Office PowerPoint</Application>
  <PresentationFormat>Широкоэкранный</PresentationFormat>
  <Paragraphs>59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Century Gothic</vt:lpstr>
      <vt:lpstr>Times New Roman</vt:lpstr>
      <vt:lpstr>Wingdings 3</vt:lpstr>
      <vt:lpstr>Ион</vt:lpstr>
      <vt:lpstr>Презентация PowerPoint</vt:lpstr>
      <vt:lpstr>На малюнку зображено дорогу з міста А  в місто В, а також об’їзд частини дороги А¹ В¹ штриховою лінією. На скільки кілометрів більше треба пройти, йдучи з А в В в об’їзд?</vt:lpstr>
      <vt:lpstr>Перетвори</vt:lpstr>
      <vt:lpstr>Порівняй та дізнайся  на скільки одне число більше або менше, ніж інше.  </vt:lpstr>
      <vt:lpstr>Задачі  на різницеве порівняння двох добутків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</dc:creator>
  <cp:lastModifiedBy>Максим</cp:lastModifiedBy>
  <cp:revision>2</cp:revision>
  <dcterms:created xsi:type="dcterms:W3CDTF">2024-01-14T18:13:06Z</dcterms:created>
  <dcterms:modified xsi:type="dcterms:W3CDTF">2024-01-15T13:27:37Z</dcterms:modified>
</cp:coreProperties>
</file>