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77" r:id="rId3"/>
    <p:sldId id="278" r:id="rId4"/>
    <p:sldId id="280" r:id="rId5"/>
    <p:sldId id="281" r:id="rId6"/>
    <p:sldId id="282" r:id="rId7"/>
    <p:sldId id="25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3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781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760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4509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56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6606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3560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5988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717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114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98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160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72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772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9530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901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681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6560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E8C74E8-990D-437F-B679-651B64B9A174}" type="datetimeFigureOut">
              <a:rPr lang="uk-UA" smtClean="0"/>
              <a:t>15.12.2023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94C3F-241D-4060-9367-22ACA70B5FE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0715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260358" y="-66229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F2CDD-5A6A-4D07-9A12-618042C68734}"/>
              </a:ext>
            </a:extLst>
          </p:cNvPr>
          <p:cNvSpPr txBox="1"/>
          <p:nvPr/>
        </p:nvSpPr>
        <p:spPr>
          <a:xfrm>
            <a:off x="3191856" y="0"/>
            <a:ext cx="5808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solidFill>
                  <a:schemeClr val="bg1"/>
                </a:solidFill>
              </a:rPr>
              <a:t>Сьогодні на </a:t>
            </a:r>
            <a:r>
              <a:rPr lang="uk-UA" sz="4400" i="1" dirty="0" err="1">
                <a:solidFill>
                  <a:schemeClr val="bg1"/>
                </a:solidFill>
              </a:rPr>
              <a:t>уроці</a:t>
            </a:r>
            <a:endParaRPr lang="uk-UA" sz="4400" i="1" dirty="0">
              <a:solidFill>
                <a:schemeClr val="bg1"/>
              </a:solidFill>
            </a:endParaRPr>
          </a:p>
          <a:p>
            <a:r>
              <a:rPr lang="uk-UA" sz="3600" dirty="0"/>
              <a:t>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C83F2F-A6F1-408C-94EB-571538E020CE}"/>
              </a:ext>
            </a:extLst>
          </p:cNvPr>
          <p:cNvSpPr txBox="1"/>
          <p:nvPr/>
        </p:nvSpPr>
        <p:spPr>
          <a:xfrm>
            <a:off x="272742" y="2765139"/>
            <a:ext cx="1238046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 Розв’язуємо прості та складені  задачі (купівля-продаж) із взаємопов’язаними величинами (ціна, кількість , вартість).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98388-D72D-4C81-97CF-63E1D20F2BB9}"/>
              </a:ext>
            </a:extLst>
          </p:cNvPr>
          <p:cNvSpPr txBox="1"/>
          <p:nvPr/>
        </p:nvSpPr>
        <p:spPr>
          <a:xfrm>
            <a:off x="498252" y="1157205"/>
            <a:ext cx="1044773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 Тренуємося</a:t>
            </a:r>
            <a:r>
              <a:rPr lang="uk-UA" sz="4800" dirty="0"/>
              <a:t> </a:t>
            </a:r>
            <a:r>
              <a:rPr lang="uk-UA" sz="4800" dirty="0">
                <a:solidFill>
                  <a:schemeClr val="bg1"/>
                </a:solidFill>
              </a:rPr>
              <a:t>писати математичні диктанти.</a:t>
            </a:r>
            <a:endParaRPr lang="uk-U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20313EF6-68E5-481C-ACDA-FDD3AD2AD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230862" y="-159888"/>
            <a:ext cx="1798320" cy="246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1CA9B2-E9C3-4C21-826B-CF08E4C1BBD5}"/>
              </a:ext>
            </a:extLst>
          </p:cNvPr>
          <p:cNvSpPr txBox="1"/>
          <p:nvPr/>
        </p:nvSpPr>
        <p:spPr>
          <a:xfrm>
            <a:off x="3429000" y="259080"/>
            <a:ext cx="7278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Математичний диктант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82B0B0-6B19-45D2-99E2-06506690E53A}"/>
              </a:ext>
            </a:extLst>
          </p:cNvPr>
          <p:cNvSpPr txBox="1"/>
          <p:nvPr/>
        </p:nvSpPr>
        <p:spPr>
          <a:xfrm>
            <a:off x="231280" y="3848634"/>
            <a:ext cx="7085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Знайдіть добуток чисел 6 і 9.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56490-95FB-4061-BFEA-6FC7508E8EF8}"/>
              </a:ext>
            </a:extLst>
          </p:cNvPr>
          <p:cNvSpPr txBox="1"/>
          <p:nvPr/>
        </p:nvSpPr>
        <p:spPr>
          <a:xfrm>
            <a:off x="162818" y="1808062"/>
            <a:ext cx="1085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У  скільки разів число 30 більше,  ніж число 6.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98E465-9191-4212-8501-B7389FFB1602}"/>
              </a:ext>
            </a:extLst>
          </p:cNvPr>
          <p:cNvSpPr txBox="1"/>
          <p:nvPr/>
        </p:nvSpPr>
        <p:spPr>
          <a:xfrm>
            <a:off x="312302" y="5888902"/>
            <a:ext cx="9918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На скільки число 50 більше, ніж число10.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13A1AA-7D65-43DC-BDD0-65099965CC25}"/>
              </a:ext>
            </a:extLst>
          </p:cNvPr>
          <p:cNvSpPr txBox="1"/>
          <p:nvPr/>
        </p:nvSpPr>
        <p:spPr>
          <a:xfrm>
            <a:off x="231280" y="2809183"/>
            <a:ext cx="1071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Число 80 зменшили  на  60.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988CAE-140B-4462-B976-AC0CC19047BB}"/>
              </a:ext>
            </a:extLst>
          </p:cNvPr>
          <p:cNvSpPr txBox="1"/>
          <p:nvPr/>
        </p:nvSpPr>
        <p:spPr>
          <a:xfrm>
            <a:off x="162818" y="942464"/>
            <a:ext cx="7278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Знайдіть різницю  чисел 31 і 7.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433A9B-645C-42C2-920F-6138E993FBD3}"/>
              </a:ext>
            </a:extLst>
          </p:cNvPr>
          <p:cNvSpPr txBox="1"/>
          <p:nvPr/>
        </p:nvSpPr>
        <p:spPr>
          <a:xfrm>
            <a:off x="312303" y="4849451"/>
            <a:ext cx="9707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Знайдіть частку чисел   72 і 9.      </a:t>
            </a:r>
          </a:p>
        </p:txBody>
      </p:sp>
    </p:spTree>
    <p:extLst>
      <p:ext uri="{BB962C8B-B14F-4D97-AF65-F5344CB8AC3E}">
        <p14:creationId xmlns:p14="http://schemas.microsoft.com/office/powerpoint/2010/main" val="153487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E08529-DDA8-46BD-A614-3AE377614743}"/>
              </a:ext>
            </a:extLst>
          </p:cNvPr>
          <p:cNvSpPr txBox="1"/>
          <p:nvPr/>
        </p:nvSpPr>
        <p:spPr>
          <a:xfrm>
            <a:off x="1557688" y="202702"/>
            <a:ext cx="9076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solidFill>
                  <a:schemeClr val="bg1"/>
                </a:solidFill>
              </a:rPr>
              <a:t>Пригадай,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F91AC-2E9A-49F4-A3C8-713BC650EE87}"/>
              </a:ext>
            </a:extLst>
          </p:cNvPr>
          <p:cNvSpPr txBox="1"/>
          <p:nvPr/>
        </p:nvSpPr>
        <p:spPr>
          <a:xfrm>
            <a:off x="0" y="2562925"/>
            <a:ext cx="33157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endParaRPr lang="uk-UA" sz="115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коштує 1/   кожний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 … грн)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D584E-F2A7-42FA-848A-E66FC7E245B7}"/>
              </a:ext>
            </a:extLst>
          </p:cNvPr>
          <p:cNvSpPr txBox="1"/>
          <p:nvPr/>
        </p:nvSpPr>
        <p:spPr>
          <a:xfrm>
            <a:off x="2768432" y="2600364"/>
            <a:ext cx="4862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endParaRPr lang="uk-UA" sz="1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480880-0BE5-4591-B8E6-49FE7BEB20C2}"/>
              </a:ext>
            </a:extLst>
          </p:cNvPr>
          <p:cNvSpPr txBox="1"/>
          <p:nvPr/>
        </p:nvSpPr>
        <p:spPr>
          <a:xfrm>
            <a:off x="7848879" y="2600364"/>
            <a:ext cx="48627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</a:p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грн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F2F52-2CF8-4F9E-BCF9-72A6D99154D9}"/>
              </a:ext>
            </a:extLst>
          </p:cNvPr>
          <p:cNvSpPr txBox="1"/>
          <p:nvPr/>
        </p:nvSpPr>
        <p:spPr>
          <a:xfrm>
            <a:off x="2119957" y="2767280"/>
            <a:ext cx="1511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lang="uk-UA" sz="8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773E7B-D57F-4322-96D6-B8E705E7FD39}"/>
              </a:ext>
            </a:extLst>
          </p:cNvPr>
          <p:cNvSpPr txBox="1"/>
          <p:nvPr/>
        </p:nvSpPr>
        <p:spPr>
          <a:xfrm>
            <a:off x="7364963" y="2767279"/>
            <a:ext cx="1511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uk-UA" sz="8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CD8822-74FC-4D26-B0BD-326014D2A286}"/>
              </a:ext>
            </a:extLst>
          </p:cNvPr>
          <p:cNvSpPr txBox="1"/>
          <p:nvPr/>
        </p:nvSpPr>
        <p:spPr>
          <a:xfrm>
            <a:off x="-281353" y="1246537"/>
            <a:ext cx="12285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>
                <a:solidFill>
                  <a:schemeClr val="bg1"/>
                </a:solidFill>
              </a:rPr>
              <a:t>які величини в чому вимірюються та як кожну з них знайти</a:t>
            </a:r>
          </a:p>
        </p:txBody>
      </p:sp>
    </p:spTree>
    <p:extLst>
      <p:ext uri="{BB962C8B-B14F-4D97-AF65-F5344CB8AC3E}">
        <p14:creationId xmlns:p14="http://schemas.microsoft.com/office/powerpoint/2010/main" val="16331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414191"/>
              </p:ext>
            </p:extLst>
          </p:nvPr>
        </p:nvGraphicFramePr>
        <p:xfrm>
          <a:off x="62753" y="2048965"/>
          <a:ext cx="12066494" cy="19859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20669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222101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340747">
                <a:tc>
                  <a:txBody>
                    <a:bodyPr/>
                    <a:lstStyle/>
                    <a:p>
                      <a:r>
                        <a:rPr lang="uk-UA" sz="1100" dirty="0"/>
                        <a:t>                          </a:t>
                      </a:r>
                      <a:r>
                        <a:rPr lang="uk-UA" sz="3600" dirty="0"/>
                        <a:t>Ціна </a:t>
                      </a:r>
                    </a:p>
                    <a:p>
                      <a:r>
                        <a:rPr lang="uk-UA" sz="3600" b="0" dirty="0"/>
                        <a:t>/ по …       грн</a:t>
                      </a:r>
                      <a:endParaRPr lang="uk-UA" sz="3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Кількість</a:t>
                      </a:r>
                    </a:p>
                    <a:p>
                      <a:pPr algn="ctr"/>
                      <a:r>
                        <a:rPr lang="uk-UA" sz="3600" dirty="0"/>
                        <a:t>/шт.</a:t>
                      </a:r>
                      <a:endParaRPr lang="uk-UA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Вартість</a:t>
                      </a:r>
                    </a:p>
                    <a:p>
                      <a:pPr algn="ctr"/>
                      <a:r>
                        <a:rPr lang="uk-UA" sz="3600" dirty="0"/>
                        <a:t>грн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675088" y="4263255"/>
            <a:ext cx="1894326" cy="259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131291" y="2587422"/>
            <a:ext cx="1149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ECA2DA-A6AF-422A-9A97-45EC793569CD}"/>
              </a:ext>
            </a:extLst>
          </p:cNvPr>
          <p:cNvSpPr txBox="1"/>
          <p:nvPr/>
        </p:nvSpPr>
        <p:spPr>
          <a:xfrm>
            <a:off x="4721465" y="-115474"/>
            <a:ext cx="3114829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uk-UA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</a:t>
            </a:r>
            <a:endParaRPr lang="uk-UA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B7B711-8250-4B74-B72B-298B4522BC8C}"/>
              </a:ext>
            </a:extLst>
          </p:cNvPr>
          <p:cNvSpPr txBox="1"/>
          <p:nvPr/>
        </p:nvSpPr>
        <p:spPr>
          <a:xfrm>
            <a:off x="-426720" y="426792"/>
            <a:ext cx="12191999" cy="16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Дівчинка, щоб </a:t>
            </a:r>
            <a:r>
              <a:rPr lang="uk-UA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задонатити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 ЗСУ, продала </a:t>
            </a:r>
            <a:r>
              <a:rPr lang="uk-UA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 630 грн власноруч сплетених брошок з бісеру  по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 грн </a:t>
            </a:r>
            <a:r>
              <a:rPr lang="uk-UA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кожна. Скільки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брошок продала дівчинка</a:t>
            </a:r>
            <a:r>
              <a:rPr lang="uk-UA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4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302468"/>
              </p:ext>
            </p:extLst>
          </p:nvPr>
        </p:nvGraphicFramePr>
        <p:xfrm>
          <a:off x="62753" y="2233763"/>
          <a:ext cx="12066494" cy="18338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123808">
                <a:tc>
                  <a:txBody>
                    <a:bodyPr/>
                    <a:lstStyle/>
                    <a:p>
                      <a:r>
                        <a:rPr lang="uk-UA" sz="1100" dirty="0"/>
                        <a:t>                          </a:t>
                      </a:r>
                      <a:r>
                        <a:rPr lang="uk-UA" sz="3600" dirty="0"/>
                        <a:t>Ціна </a:t>
                      </a:r>
                    </a:p>
                    <a:p>
                      <a:r>
                        <a:rPr lang="uk-UA" sz="3600" b="0" dirty="0"/>
                        <a:t>/ по … </a:t>
                      </a:r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грн</a:t>
                      </a:r>
                      <a:endParaRPr lang="uk-UA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Кількість</a:t>
                      </a:r>
                    </a:p>
                    <a:p>
                      <a:pPr algn="ctr"/>
                      <a:r>
                        <a:rPr lang="uk-UA" sz="3600" dirty="0"/>
                        <a:t>/шт.</a:t>
                      </a:r>
                      <a:endParaRPr lang="uk-UA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Вартість</a:t>
                      </a:r>
                    </a:p>
                    <a:p>
                      <a:pPr algn="ctr"/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675088" y="4263255"/>
            <a:ext cx="1894326" cy="259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131291" y="294771"/>
            <a:ext cx="1149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Для родини купували апельсини,  по 9грн за кілограм, і заплатили 27грн. Скільки кілограмів апельсинів купили?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6B81E-75E9-44C1-8507-C07C3B15C7C2}"/>
              </a:ext>
            </a:extLst>
          </p:cNvPr>
          <p:cNvSpPr txBox="1"/>
          <p:nvPr/>
        </p:nvSpPr>
        <p:spPr>
          <a:xfrm>
            <a:off x="4828145" y="-141304"/>
            <a:ext cx="3114829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uk-UA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</a:t>
            </a:r>
            <a:endParaRPr lang="uk-UA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4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951143"/>
              </p:ext>
            </p:extLst>
          </p:nvPr>
        </p:nvGraphicFramePr>
        <p:xfrm>
          <a:off x="15240" y="2459405"/>
          <a:ext cx="12066494" cy="26310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340747">
                <a:tc>
                  <a:txBody>
                    <a:bodyPr/>
                    <a:lstStyle/>
                    <a:p>
                      <a:r>
                        <a:rPr lang="uk-UA" sz="1100" dirty="0"/>
                        <a:t>                          </a:t>
                      </a:r>
                      <a:r>
                        <a:rPr lang="uk-UA" sz="3600" dirty="0"/>
                        <a:t>Ціна </a:t>
                      </a:r>
                    </a:p>
                    <a:p>
                      <a:r>
                        <a:rPr lang="uk-UA" sz="3600" b="0" dirty="0"/>
                        <a:t>/ по …</a:t>
                      </a:r>
                      <a:endParaRPr lang="uk-UA" sz="3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Кількість</a:t>
                      </a:r>
                    </a:p>
                    <a:p>
                      <a:pPr algn="ctr"/>
                      <a:r>
                        <a:rPr lang="uk-UA" sz="3600" dirty="0"/>
                        <a:t>/</a:t>
                      </a:r>
                      <a:endParaRPr lang="uk-UA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600" dirty="0"/>
                        <a:t>Вартість</a:t>
                      </a:r>
                    </a:p>
                    <a:p>
                      <a:pPr algn="ctr"/>
                      <a:r>
                        <a:rPr lang="uk-UA" sz="3600" b="0" dirty="0"/>
                        <a:t>/загальна</a:t>
                      </a:r>
                      <a:endParaRPr lang="uk-UA" sz="3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  <a:tr h="645165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357597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675088" y="4263255"/>
            <a:ext cx="1894326" cy="259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15240" y="40200"/>
            <a:ext cx="121767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свято купили ківі і банани. За ківі заплатили 60грн, а за банани – 80грн. Скільки кілограмів фруктів купили, якщо  ціна ківі 30грн, а бананів – 20грн за кілограм?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03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68F7D6-5312-4E9D-9C74-9D31F08F2076}"/>
              </a:ext>
            </a:extLst>
          </p:cNvPr>
          <p:cNvSpPr txBox="1"/>
          <p:nvPr/>
        </p:nvSpPr>
        <p:spPr>
          <a:xfrm>
            <a:off x="0" y="1428452"/>
            <a:ext cx="12039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i="1" dirty="0">
                <a:solidFill>
                  <a:schemeClr val="bg1"/>
                </a:solidFill>
              </a:rPr>
              <a:t>Повторити таблицю </a:t>
            </a:r>
          </a:p>
          <a:p>
            <a:pPr algn="ctr"/>
            <a:r>
              <a:rPr lang="uk-UA" sz="6000" i="1" dirty="0">
                <a:solidFill>
                  <a:schemeClr val="bg1"/>
                </a:solidFill>
              </a:rPr>
              <a:t>множення та ділення та</a:t>
            </a:r>
          </a:p>
          <a:p>
            <a:pPr algn="ctr"/>
            <a:r>
              <a:rPr lang="uk-UA" sz="6000" i="1" dirty="0">
                <a:solidFill>
                  <a:schemeClr val="bg1"/>
                </a:solidFill>
              </a:rPr>
              <a:t> назви  компонентів </a:t>
            </a:r>
          </a:p>
          <a:p>
            <a:pPr algn="ctr"/>
            <a:r>
              <a:rPr lang="uk-UA" sz="48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407564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128</TotalTime>
  <Words>240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</cp:revision>
  <dcterms:created xsi:type="dcterms:W3CDTF">2023-12-14T19:13:54Z</dcterms:created>
  <dcterms:modified xsi:type="dcterms:W3CDTF">2023-12-15T09:36:50Z</dcterms:modified>
</cp:coreProperties>
</file>