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67" r:id="rId3"/>
    <p:sldId id="257" r:id="rId4"/>
    <p:sldId id="266" r:id="rId5"/>
    <p:sldId id="256" r:id="rId6"/>
    <p:sldId id="268" r:id="rId7"/>
    <p:sldId id="270" r:id="rId8"/>
    <p:sldId id="271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434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2767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5965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597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075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232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4547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8973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4785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1984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1815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5685B-CE54-4408-BA40-3F30B63C4993}" type="datetimeFigureOut">
              <a:rPr lang="uk-UA" smtClean="0"/>
              <a:t>11.12.2023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F8A9A-2E49-4A59-9C4C-00E85DA4C9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73138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інійка дерев'яна (шовкографія) 15см ЛК-018-МВ купить по оптовой цене ➤  Доставка по Украине ✔️">
            <a:extLst>
              <a:ext uri="{FF2B5EF4-FFF2-40B4-BE49-F238E27FC236}">
                <a16:creationId xmlns:a16="http://schemas.microsoft.com/office/drawing/2014/main" id="{D884335F-01DA-42B2-9AFD-AB2551AEB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0" b="95583" l="75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333" b="42111"/>
          <a:stretch/>
        </p:blipFill>
        <p:spPr bwMode="auto">
          <a:xfrm>
            <a:off x="168361" y="2656311"/>
            <a:ext cx="9737639" cy="200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5DF544-EDD1-4888-9920-BA22115D1A5C}"/>
              </a:ext>
            </a:extLst>
          </p:cNvPr>
          <p:cNvSpPr txBox="1"/>
          <p:nvPr/>
        </p:nvSpPr>
        <p:spPr>
          <a:xfrm>
            <a:off x="541057" y="727795"/>
            <a:ext cx="3991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i="1" dirty="0">
                <a:solidFill>
                  <a:schemeClr val="bg1"/>
                </a:solidFill>
              </a:rPr>
              <a:t>АВ</a:t>
            </a:r>
            <a:r>
              <a:rPr lang="uk-UA" sz="6600" dirty="0">
                <a:solidFill>
                  <a:schemeClr val="bg1"/>
                </a:solidFill>
              </a:rPr>
              <a:t> =54мм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57E13B-127E-4FCF-982A-A008624CFFC1}"/>
              </a:ext>
            </a:extLst>
          </p:cNvPr>
          <p:cNvSpPr txBox="1"/>
          <p:nvPr/>
        </p:nvSpPr>
        <p:spPr>
          <a:xfrm>
            <a:off x="541057" y="2123785"/>
            <a:ext cx="3688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i="1" dirty="0">
                <a:solidFill>
                  <a:schemeClr val="bg1"/>
                </a:solidFill>
              </a:rPr>
              <a:t>А     </a:t>
            </a:r>
            <a:r>
              <a:rPr lang="uk-UA" sz="3200" i="1" dirty="0">
                <a:solidFill>
                  <a:schemeClr val="bg1"/>
                </a:solidFill>
              </a:rPr>
              <a:t>5</a:t>
            </a:r>
            <a:r>
              <a:rPr lang="uk-UA" sz="3200" dirty="0">
                <a:solidFill>
                  <a:schemeClr val="bg1"/>
                </a:solidFill>
              </a:rPr>
              <a:t>см4мм</a:t>
            </a:r>
            <a:r>
              <a:rPr lang="uk-UA" sz="4800" dirty="0">
                <a:solidFill>
                  <a:schemeClr val="bg1"/>
                </a:solidFill>
              </a:rPr>
              <a:t>    </a:t>
            </a:r>
            <a:r>
              <a:rPr lang="uk-UA" sz="4800" i="1" dirty="0">
                <a:solidFill>
                  <a:schemeClr val="bg1"/>
                </a:solidFill>
              </a:rPr>
              <a:t>В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8E14A6B-9B70-4DC8-A3A2-DEDAFAB2F6EC}"/>
              </a:ext>
            </a:extLst>
          </p:cNvPr>
          <p:cNvCxnSpPr>
            <a:cxnSpLocks/>
          </p:cNvCxnSpPr>
          <p:nvPr/>
        </p:nvCxnSpPr>
        <p:spPr>
          <a:xfrm>
            <a:off x="702290" y="3020858"/>
            <a:ext cx="3168670" cy="22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D53AF20-4C86-4012-82E8-04738F1B50FD}"/>
              </a:ext>
            </a:extLst>
          </p:cNvPr>
          <p:cNvCxnSpPr>
            <a:cxnSpLocks/>
          </p:cNvCxnSpPr>
          <p:nvPr/>
        </p:nvCxnSpPr>
        <p:spPr>
          <a:xfrm flipH="1">
            <a:off x="688222" y="2940148"/>
            <a:ext cx="29230" cy="20731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0BA9A6A-622D-49C0-9E87-E2E0C928B91A}"/>
              </a:ext>
            </a:extLst>
          </p:cNvPr>
          <p:cNvCxnSpPr>
            <a:cxnSpLocks/>
          </p:cNvCxnSpPr>
          <p:nvPr/>
        </p:nvCxnSpPr>
        <p:spPr>
          <a:xfrm>
            <a:off x="3870960" y="2954782"/>
            <a:ext cx="0" cy="19829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2313037-51A1-4874-89DF-C730459CCE23}"/>
              </a:ext>
            </a:extLst>
          </p:cNvPr>
          <p:cNvSpPr txBox="1"/>
          <p:nvPr/>
        </p:nvSpPr>
        <p:spPr>
          <a:xfrm>
            <a:off x="4100292" y="769441"/>
            <a:ext cx="3991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 </a:t>
            </a:r>
            <a:r>
              <a:rPr lang="uk-UA" sz="6600" dirty="0">
                <a:solidFill>
                  <a:schemeClr val="bg1"/>
                </a:solidFill>
              </a:rPr>
              <a:t>=5см4мм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59959F0-69B8-4208-B42F-79C6477B40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40" r="12034"/>
          <a:stretch/>
        </p:blipFill>
        <p:spPr>
          <a:xfrm>
            <a:off x="10327341" y="18826"/>
            <a:ext cx="1864659" cy="32573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0EC509-722D-427B-AC78-3535D40CB9E1}"/>
              </a:ext>
            </a:extLst>
          </p:cNvPr>
          <p:cNvSpPr txBox="1"/>
          <p:nvPr/>
        </p:nvSpPr>
        <p:spPr>
          <a:xfrm>
            <a:off x="1722120" y="0"/>
            <a:ext cx="7278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>
                <a:solidFill>
                  <a:schemeClr val="bg1"/>
                </a:solidFill>
              </a:rPr>
              <a:t>Накресли відрізок довжиною</a:t>
            </a:r>
          </a:p>
          <a:p>
            <a:r>
              <a:rPr lang="uk-UA" sz="36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50648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D35A99F1-6078-4EE4-B9B1-C61EA2770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021207" y="489328"/>
            <a:ext cx="1371252" cy="18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9A3B86-F4D8-43B2-AB05-CD380963A467}"/>
              </a:ext>
            </a:extLst>
          </p:cNvPr>
          <p:cNvSpPr txBox="1"/>
          <p:nvPr/>
        </p:nvSpPr>
        <p:spPr>
          <a:xfrm>
            <a:off x="722429" y="1323439"/>
            <a:ext cx="9757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/>
              <a:t> - Застосовуємо знання про частини.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30373-C09E-4AF1-9DF1-BAA02941185B}"/>
              </a:ext>
            </a:extLst>
          </p:cNvPr>
          <p:cNvSpPr txBox="1"/>
          <p:nvPr/>
        </p:nvSpPr>
        <p:spPr>
          <a:xfrm>
            <a:off x="799541" y="2367594"/>
            <a:ext cx="1044773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/>
              <a:t>- Вчимося читати діаграми та використовувати їх значення.</a:t>
            </a:r>
            <a:endParaRPr lang="uk-UA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2F2CDD-5A6A-4D07-9A12-618042C68734}"/>
              </a:ext>
            </a:extLst>
          </p:cNvPr>
          <p:cNvSpPr txBox="1"/>
          <p:nvPr/>
        </p:nvSpPr>
        <p:spPr>
          <a:xfrm>
            <a:off x="3191856" y="0"/>
            <a:ext cx="5808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Сьогодні на </a:t>
            </a:r>
            <a:r>
              <a:rPr lang="uk-UA" sz="4400" i="1" dirty="0" err="1"/>
              <a:t>уроці</a:t>
            </a:r>
            <a:endParaRPr lang="uk-UA" sz="4400" i="1" dirty="0"/>
          </a:p>
          <a:p>
            <a:r>
              <a:rPr lang="uk-UA" sz="3600" dirty="0"/>
              <a:t>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C83F2F-A6F1-408C-94EB-571538E020CE}"/>
              </a:ext>
            </a:extLst>
          </p:cNvPr>
          <p:cNvSpPr txBox="1"/>
          <p:nvPr/>
        </p:nvSpPr>
        <p:spPr>
          <a:xfrm>
            <a:off x="944727" y="4024108"/>
            <a:ext cx="1044773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/>
              <a:t>- Працюємо над задачами із взаємопов’язаними величинами.</a:t>
            </a:r>
            <a:endParaRPr lang="uk-UA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298388-D72D-4C81-97CF-63E1D20F2BB9}"/>
              </a:ext>
            </a:extLst>
          </p:cNvPr>
          <p:cNvSpPr txBox="1"/>
          <p:nvPr/>
        </p:nvSpPr>
        <p:spPr>
          <a:xfrm>
            <a:off x="944727" y="5872962"/>
            <a:ext cx="104477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/>
              <a:t>- Розв’язуємо ускладнені рівняння.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45776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ᐈ Хлопчик-паж і срібний кубок — англійська казка | Читати на Дерево Казок">
            <a:extLst>
              <a:ext uri="{FF2B5EF4-FFF2-40B4-BE49-F238E27FC236}">
                <a16:creationId xmlns:a16="http://schemas.microsoft.com/office/drawing/2014/main" id="{16ABBDC4-AFE9-43DF-A042-49B810729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524" r="894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29793" y="385654"/>
            <a:ext cx="2697352" cy="341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Наклейка Упс PNG - AVATAN PLUS">
            <a:extLst>
              <a:ext uri="{FF2B5EF4-FFF2-40B4-BE49-F238E27FC236}">
                <a16:creationId xmlns:a16="http://schemas.microsoft.com/office/drawing/2014/main" id="{715FE8B8-F761-4127-B21E-F084ED61E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662" y="-539826"/>
            <a:ext cx="2066807" cy="243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A8A618B-B19D-49A3-862D-86E820D07D45}"/>
                  </a:ext>
                </a:extLst>
              </p:cNvPr>
              <p:cNvSpPr txBox="1"/>
              <p:nvPr/>
            </p:nvSpPr>
            <p:spPr>
              <a:xfrm>
                <a:off x="1" y="1179739"/>
                <a:ext cx="10362648" cy="39549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uk-UA" sz="32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Розташуй дроби у порядку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спад</a:t>
                </a:r>
                <a:r>
                  <a:rPr lang="uk-UA" sz="32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ання</a:t>
                </a:r>
                <a:endParaRPr lang="uk-UA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uk-UA" sz="3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uk-UA" sz="88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k-UA" sz="8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8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88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uk-UA" sz="8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88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uk-UA" sz="8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88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uk-UA" sz="8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8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uk-UA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ru-RU" sz="5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A8A618B-B19D-49A3-862D-86E820D07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179739"/>
                <a:ext cx="10362648" cy="3954929"/>
              </a:xfrm>
              <a:prstGeom prst="rect">
                <a:avLst/>
              </a:prstGeom>
              <a:blipFill>
                <a:blip r:embed="rId6"/>
                <a:stretch>
                  <a:fillRect l="-1471" t="-138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180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629FE5-2306-423C-9169-8DA9634297AF}"/>
              </a:ext>
            </a:extLst>
          </p:cNvPr>
          <p:cNvSpPr txBox="1"/>
          <p:nvPr/>
        </p:nvSpPr>
        <p:spPr>
          <a:xfrm>
            <a:off x="8749924" y="-172392"/>
            <a:ext cx="2765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Знайди</a:t>
            </a:r>
          </a:p>
          <a:p>
            <a:r>
              <a:rPr lang="uk-UA" sz="3600" dirty="0"/>
              <a:t>       </a:t>
            </a:r>
          </a:p>
        </p:txBody>
      </p:sp>
      <p:pic>
        <p:nvPicPr>
          <p:cNvPr id="3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D35A99F1-6078-4EE4-B9B1-C61EA2770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021207" y="489328"/>
            <a:ext cx="1371252" cy="18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М'яка іграшка Imoji Смайлик-подушка Хитрун 33 см (44008) – фото, відгуки,  характеристики в інтернет-магазині ROZETKA | Купити в Україні: Києві,  Харкові, Дніпрі, Одесі, Запоріжжі, Львові">
            <a:extLst>
              <a:ext uri="{FF2B5EF4-FFF2-40B4-BE49-F238E27FC236}">
                <a16:creationId xmlns:a16="http://schemas.microsoft.com/office/drawing/2014/main" id="{54A00AAF-1569-4E4D-AF33-0EBE651A8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011" y="803016"/>
            <a:ext cx="1250889" cy="125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9A3B86-F4D8-43B2-AB05-CD380963A467}"/>
                  </a:ext>
                </a:extLst>
              </p:cNvPr>
              <p:cNvSpPr txBox="1"/>
              <p:nvPr/>
            </p:nvSpPr>
            <p:spPr>
              <a:xfrm>
                <a:off x="471905" y="1323439"/>
                <a:ext cx="3397773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48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uk-UA" sz="4800" b="0" i="1" smtClean="0">
                          <a:latin typeface="Cambria Math" panose="02040503050406030204" pitchFamily="18" charset="0"/>
                        </a:rPr>
                        <m:t> від 4см9мм</m:t>
                      </m:r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9A3B86-F4D8-43B2-AB05-CD380963A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905" y="1323439"/>
                <a:ext cx="3397773" cy="1382879"/>
              </a:xfrm>
              <a:prstGeom prst="rect">
                <a:avLst/>
              </a:prstGeom>
              <a:blipFill>
                <a:blip r:embed="rId6"/>
                <a:stretch>
                  <a:fillRect r="-824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B30373-C09E-4AF1-9DF1-BAA02941185B}"/>
                  </a:ext>
                </a:extLst>
              </p:cNvPr>
              <p:cNvSpPr txBox="1"/>
              <p:nvPr/>
            </p:nvSpPr>
            <p:spPr>
              <a:xfrm>
                <a:off x="272405" y="3602440"/>
                <a:ext cx="9407495" cy="10480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uk-UA" sz="4800" dirty="0"/>
                  <a:t>ціле, якщо його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48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</m:den>
                    </m:f>
                    <m:r>
                      <a:rPr lang="uk-UA" sz="4800" b="0" i="1" smtClean="0">
                        <a:latin typeface="Cambria Math" panose="02040503050406030204" pitchFamily="18" charset="0"/>
                      </a:rPr>
                      <m:t> дорівнює 4ц</m:t>
                    </m:r>
                  </m:oMath>
                </a14:m>
                <a:endParaRPr lang="uk-UA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B30373-C09E-4AF1-9DF1-BAA029411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05" y="3602440"/>
                <a:ext cx="9407495" cy="1048044"/>
              </a:xfrm>
              <a:prstGeom prst="rect">
                <a:avLst/>
              </a:prstGeom>
              <a:blipFill>
                <a:blip r:embed="rId7"/>
                <a:stretch>
                  <a:fillRect l="-3953" t="-2907" b="-1976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D2F2CDD-5A6A-4D07-9A12-618042C68734}"/>
              </a:ext>
            </a:extLst>
          </p:cNvPr>
          <p:cNvSpPr txBox="1"/>
          <p:nvPr/>
        </p:nvSpPr>
        <p:spPr>
          <a:xfrm>
            <a:off x="3191856" y="0"/>
            <a:ext cx="5808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Вправа 4 (ст. 110)</a:t>
            </a:r>
          </a:p>
          <a:p>
            <a:r>
              <a:rPr lang="uk-UA" sz="36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419471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2BF719-D539-4B45-AC74-FA0BD1CE15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29639" r="19080" b="31394"/>
          <a:stretch/>
        </p:blipFill>
        <p:spPr>
          <a:xfrm>
            <a:off x="1024418" y="851976"/>
            <a:ext cx="10143164" cy="36028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1462A4-6AD5-4618-B6E7-29347EBE6906}"/>
              </a:ext>
            </a:extLst>
          </p:cNvPr>
          <p:cNvSpPr txBox="1"/>
          <p:nvPr/>
        </p:nvSpPr>
        <p:spPr>
          <a:xfrm>
            <a:off x="1783638" y="4301604"/>
            <a:ext cx="827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accent5"/>
                </a:solidFill>
              </a:rPr>
              <a:t>С.</a:t>
            </a:r>
            <a:r>
              <a:rPr lang="uk-UA" sz="5400" dirty="0"/>
              <a:t>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0EF27E-F3C0-4FDC-8C85-C8AF42787F01}"/>
              </a:ext>
            </a:extLst>
          </p:cNvPr>
          <p:cNvSpPr txBox="1"/>
          <p:nvPr/>
        </p:nvSpPr>
        <p:spPr>
          <a:xfrm>
            <a:off x="1879891" y="5169199"/>
            <a:ext cx="73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rgbClr val="00B050"/>
                </a:solidFill>
              </a:rPr>
              <a:t>З. </a:t>
            </a:r>
            <a:r>
              <a:rPr lang="uk-UA" sz="5400" dirty="0"/>
              <a:t>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D1600-AE38-48A1-A38E-72B286A056EF}"/>
              </a:ext>
            </a:extLst>
          </p:cNvPr>
          <p:cNvSpPr txBox="1"/>
          <p:nvPr/>
        </p:nvSpPr>
        <p:spPr>
          <a:xfrm>
            <a:off x="1831765" y="5939305"/>
            <a:ext cx="1079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rgbClr val="FFFF00"/>
                </a:solidFill>
              </a:rPr>
              <a:t>Ж.</a:t>
            </a:r>
            <a:r>
              <a:rPr lang="uk-UA" sz="5400" dirty="0"/>
              <a:t>  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4E6D44-4A6C-4B41-8754-32AEEEB9B0DC}"/>
              </a:ext>
            </a:extLst>
          </p:cNvPr>
          <p:cNvSpPr txBox="1"/>
          <p:nvPr/>
        </p:nvSpPr>
        <p:spPr>
          <a:xfrm>
            <a:off x="2719137" y="0"/>
            <a:ext cx="7267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Робота з діаграмою       </a:t>
            </a:r>
          </a:p>
        </p:txBody>
      </p:sp>
    </p:spTree>
    <p:extLst>
      <p:ext uri="{BB962C8B-B14F-4D97-AF65-F5344CB8AC3E}">
        <p14:creationId xmlns:p14="http://schemas.microsoft.com/office/powerpoint/2010/main" val="2571429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id="{DDBE3249-B3D7-48D6-810E-FA90D24CD5CE}"/>
              </a:ext>
            </a:extLst>
          </p:cNvPr>
          <p:cNvGraphicFramePr>
            <a:graphicFrameLocks noGrp="1"/>
          </p:cNvGraphicFramePr>
          <p:nvPr/>
        </p:nvGraphicFramePr>
        <p:xfrm>
          <a:off x="62753" y="1138051"/>
          <a:ext cx="12066494" cy="3057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1037">
                  <a:extLst>
                    <a:ext uri="{9D8B030D-6E8A-4147-A177-3AD203B41FA5}">
                      <a16:colId xmlns:a16="http://schemas.microsoft.com/office/drawing/2014/main" val="4175567870"/>
                    </a:ext>
                  </a:extLst>
                </a:gridCol>
                <a:gridCol w="4191733">
                  <a:extLst>
                    <a:ext uri="{9D8B030D-6E8A-4147-A177-3AD203B41FA5}">
                      <a16:colId xmlns:a16="http://schemas.microsoft.com/office/drawing/2014/main" val="2174389104"/>
                    </a:ext>
                  </a:extLst>
                </a:gridCol>
                <a:gridCol w="3723724">
                  <a:extLst>
                    <a:ext uri="{9D8B030D-6E8A-4147-A177-3AD203B41FA5}">
                      <a16:colId xmlns:a16="http://schemas.microsoft.com/office/drawing/2014/main" val="55380010"/>
                    </a:ext>
                  </a:extLst>
                </a:gridCol>
              </a:tblGrid>
              <a:tr h="1767102">
                <a:tc>
                  <a:txBody>
                    <a:bodyPr/>
                    <a:lstStyle/>
                    <a:p>
                      <a:r>
                        <a:rPr lang="uk-UA" sz="1100" dirty="0">
                          <a:latin typeface="+mn-lt"/>
                          <a:cs typeface="+mn-cs"/>
                        </a:rPr>
                        <a:t>                          </a:t>
                      </a:r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1 </a:t>
                      </a:r>
                    </a:p>
                    <a:p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 кожному)</a:t>
                      </a:r>
                    </a:p>
                    <a:p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/ по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  <a:p>
                      <a:endParaRPr lang="uk-UA" sz="1100" dirty="0"/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  <a:p>
                      <a:endParaRPr lang="uk-UA" sz="1100" dirty="0"/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</a:p>
                    <a:p>
                      <a:pPr algn="ctr"/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/загальна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95977"/>
                  </a:ext>
                </a:extLst>
              </a:tr>
              <a:tr h="645165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855405"/>
                  </a:ext>
                </a:extLst>
              </a:tr>
              <a:tr h="645165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661969"/>
                  </a:ext>
                </a:extLst>
              </a:tr>
            </a:tbl>
          </a:graphicData>
        </a:graphic>
      </p:graphicFrame>
      <p:pic>
        <p:nvPicPr>
          <p:cNvPr id="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F26E5457-0E06-4AC8-8872-2D4E4DE6C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9842695" y="3726005"/>
            <a:ext cx="2286552" cy="313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AEEEB6-F062-4370-96D3-FC14637DDCBE}"/>
              </a:ext>
            </a:extLst>
          </p:cNvPr>
          <p:cNvSpPr txBox="1"/>
          <p:nvPr/>
        </p:nvSpPr>
        <p:spPr>
          <a:xfrm>
            <a:off x="870891" y="124244"/>
            <a:ext cx="111991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Склади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задачу за таблицею, розв’яжи її.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6A0463-A2EE-4F43-8A80-4A770976F37B}"/>
              </a:ext>
            </a:extLst>
          </p:cNvPr>
          <p:cNvSpPr txBox="1"/>
          <p:nvPr/>
        </p:nvSpPr>
        <p:spPr>
          <a:xfrm>
            <a:off x="3675771" y="1138051"/>
            <a:ext cx="15113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endParaRPr lang="uk-UA" sz="115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7FDD7D-173C-4C5B-BD6C-C0CCAFE176FC}"/>
              </a:ext>
            </a:extLst>
          </p:cNvPr>
          <p:cNvSpPr txBox="1"/>
          <p:nvPr/>
        </p:nvSpPr>
        <p:spPr>
          <a:xfrm>
            <a:off x="7756200" y="893685"/>
            <a:ext cx="151130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uk-UA" sz="13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32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id="{DDBE3249-B3D7-48D6-810E-FA90D24CD5CE}"/>
              </a:ext>
            </a:extLst>
          </p:cNvPr>
          <p:cNvGraphicFramePr>
            <a:graphicFrameLocks noGrp="1"/>
          </p:cNvGraphicFramePr>
          <p:nvPr/>
        </p:nvGraphicFramePr>
        <p:xfrm>
          <a:off x="44568" y="737334"/>
          <a:ext cx="12066494" cy="2412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1037">
                  <a:extLst>
                    <a:ext uri="{9D8B030D-6E8A-4147-A177-3AD203B41FA5}">
                      <a16:colId xmlns:a16="http://schemas.microsoft.com/office/drawing/2014/main" val="4175567870"/>
                    </a:ext>
                  </a:extLst>
                </a:gridCol>
                <a:gridCol w="4191733">
                  <a:extLst>
                    <a:ext uri="{9D8B030D-6E8A-4147-A177-3AD203B41FA5}">
                      <a16:colId xmlns:a16="http://schemas.microsoft.com/office/drawing/2014/main" val="2174389104"/>
                    </a:ext>
                  </a:extLst>
                </a:gridCol>
                <a:gridCol w="3723724">
                  <a:extLst>
                    <a:ext uri="{9D8B030D-6E8A-4147-A177-3AD203B41FA5}">
                      <a16:colId xmlns:a16="http://schemas.microsoft.com/office/drawing/2014/main" val="55380010"/>
                    </a:ext>
                  </a:extLst>
                </a:gridCol>
              </a:tblGrid>
              <a:tr h="1767102">
                <a:tc>
                  <a:txBody>
                    <a:bodyPr/>
                    <a:lstStyle/>
                    <a:p>
                      <a:r>
                        <a:rPr lang="uk-UA" sz="1100" dirty="0">
                          <a:latin typeface="+mn-lt"/>
                          <a:cs typeface="+mn-cs"/>
                        </a:rPr>
                        <a:t>                          </a:t>
                      </a:r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1 </a:t>
                      </a:r>
                    </a:p>
                    <a:p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 кожному)</a:t>
                      </a:r>
                    </a:p>
                    <a:p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/ по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  <a:p>
                      <a:endParaRPr lang="uk-UA" sz="1100" dirty="0"/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  <a:p>
                      <a:endParaRPr lang="uk-UA" sz="1100" dirty="0"/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</a:p>
                    <a:p>
                      <a:pPr algn="ctr"/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/загальна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95977"/>
                  </a:ext>
                </a:extLst>
              </a:tr>
              <a:tr h="645165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855405"/>
                  </a:ext>
                </a:extLst>
              </a:tr>
            </a:tbl>
          </a:graphicData>
        </a:graphic>
      </p:graphicFrame>
      <p:pic>
        <p:nvPicPr>
          <p:cNvPr id="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F26E5457-0E06-4AC8-8872-2D4E4DE6C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100481" y="3726005"/>
            <a:ext cx="2286552" cy="313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AEEEB6-F062-4370-96D3-FC14637DDCBE}"/>
              </a:ext>
            </a:extLst>
          </p:cNvPr>
          <p:cNvSpPr txBox="1"/>
          <p:nvPr/>
        </p:nvSpPr>
        <p:spPr>
          <a:xfrm>
            <a:off x="506046" y="20452"/>
            <a:ext cx="2773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множник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F257FC-A2E7-4165-9BF6-72F0AFC157CB}"/>
              </a:ext>
            </a:extLst>
          </p:cNvPr>
          <p:cNvSpPr txBox="1"/>
          <p:nvPr/>
        </p:nvSpPr>
        <p:spPr>
          <a:xfrm>
            <a:off x="5138945" y="0"/>
            <a:ext cx="2773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множник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74385-E109-416F-8D44-D9F7C9270455}"/>
              </a:ext>
            </a:extLst>
          </p:cNvPr>
          <p:cNvSpPr txBox="1"/>
          <p:nvPr/>
        </p:nvSpPr>
        <p:spPr>
          <a:xfrm>
            <a:off x="9418016" y="9871"/>
            <a:ext cx="2773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добуток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6D75CB-0C1F-4A39-A184-14849014B621}"/>
              </a:ext>
            </a:extLst>
          </p:cNvPr>
          <p:cNvSpPr/>
          <p:nvPr/>
        </p:nvSpPr>
        <p:spPr>
          <a:xfrm>
            <a:off x="210657" y="121269"/>
            <a:ext cx="2543934" cy="5455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B1B971-2EC0-46EC-B584-3F9BE1524177}"/>
              </a:ext>
            </a:extLst>
          </p:cNvPr>
          <p:cNvSpPr txBox="1"/>
          <p:nvPr/>
        </p:nvSpPr>
        <p:spPr>
          <a:xfrm>
            <a:off x="80938" y="2997977"/>
            <a:ext cx="1119918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виготовлення 7 однакових листівок майстер використав 56 см жовто-блакитної стрічки. Скільки сантиметрів ішло для виготовлення однієї листівки?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26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2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id="{DDBE3249-B3D7-48D6-810E-FA90D24CD5CE}"/>
              </a:ext>
            </a:extLst>
          </p:cNvPr>
          <p:cNvGraphicFramePr>
            <a:graphicFrameLocks noGrp="1"/>
          </p:cNvGraphicFramePr>
          <p:nvPr/>
        </p:nvGraphicFramePr>
        <p:xfrm>
          <a:off x="125506" y="657684"/>
          <a:ext cx="12066494" cy="2412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1037">
                  <a:extLst>
                    <a:ext uri="{9D8B030D-6E8A-4147-A177-3AD203B41FA5}">
                      <a16:colId xmlns:a16="http://schemas.microsoft.com/office/drawing/2014/main" val="4175567870"/>
                    </a:ext>
                  </a:extLst>
                </a:gridCol>
                <a:gridCol w="4191733">
                  <a:extLst>
                    <a:ext uri="{9D8B030D-6E8A-4147-A177-3AD203B41FA5}">
                      <a16:colId xmlns:a16="http://schemas.microsoft.com/office/drawing/2014/main" val="2174389104"/>
                    </a:ext>
                  </a:extLst>
                </a:gridCol>
                <a:gridCol w="3723724">
                  <a:extLst>
                    <a:ext uri="{9D8B030D-6E8A-4147-A177-3AD203B41FA5}">
                      <a16:colId xmlns:a16="http://schemas.microsoft.com/office/drawing/2014/main" val="55380010"/>
                    </a:ext>
                  </a:extLst>
                </a:gridCol>
              </a:tblGrid>
              <a:tr h="1767102">
                <a:tc>
                  <a:txBody>
                    <a:bodyPr/>
                    <a:lstStyle/>
                    <a:p>
                      <a:r>
                        <a:rPr lang="uk-UA" sz="1100" dirty="0">
                          <a:latin typeface="+mn-lt"/>
                          <a:cs typeface="+mn-cs"/>
                        </a:rPr>
                        <a:t>                          </a:t>
                      </a:r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1 </a:t>
                      </a:r>
                    </a:p>
                    <a:p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 кожному)</a:t>
                      </a:r>
                    </a:p>
                    <a:p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/ по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  <a:p>
                      <a:endParaRPr lang="uk-UA" sz="1100" dirty="0"/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  <a:p>
                      <a:endParaRPr lang="uk-UA" sz="1100" dirty="0"/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</a:p>
                    <a:p>
                      <a:pPr algn="ctr"/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/загальна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95977"/>
                  </a:ext>
                </a:extLst>
              </a:tr>
              <a:tr h="645165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855405"/>
                  </a:ext>
                </a:extLst>
              </a:tr>
            </a:tbl>
          </a:graphicData>
        </a:graphic>
      </p:graphicFrame>
      <p:pic>
        <p:nvPicPr>
          <p:cNvPr id="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F26E5457-0E06-4AC8-8872-2D4E4DE6C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282862" y="3726005"/>
            <a:ext cx="2286552" cy="313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AEEEB6-F062-4370-96D3-FC14637DDCBE}"/>
              </a:ext>
            </a:extLst>
          </p:cNvPr>
          <p:cNvSpPr txBox="1"/>
          <p:nvPr/>
        </p:nvSpPr>
        <p:spPr>
          <a:xfrm>
            <a:off x="512180" y="-44176"/>
            <a:ext cx="2773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множник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F257FC-A2E7-4165-9BF6-72F0AFC157CB}"/>
              </a:ext>
            </a:extLst>
          </p:cNvPr>
          <p:cNvSpPr txBox="1"/>
          <p:nvPr/>
        </p:nvSpPr>
        <p:spPr>
          <a:xfrm>
            <a:off x="4983615" y="0"/>
            <a:ext cx="2773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множник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74385-E109-416F-8D44-D9F7C9270455}"/>
              </a:ext>
            </a:extLst>
          </p:cNvPr>
          <p:cNvSpPr txBox="1"/>
          <p:nvPr/>
        </p:nvSpPr>
        <p:spPr>
          <a:xfrm>
            <a:off x="9399534" y="14504"/>
            <a:ext cx="2773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добуток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6D75CB-0C1F-4A39-A184-14849014B621}"/>
              </a:ext>
            </a:extLst>
          </p:cNvPr>
          <p:cNvSpPr/>
          <p:nvPr/>
        </p:nvSpPr>
        <p:spPr>
          <a:xfrm>
            <a:off x="4928099" y="56641"/>
            <a:ext cx="2543934" cy="5455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B1B971-2EC0-46EC-B584-3F9BE1524177}"/>
              </a:ext>
            </a:extLst>
          </p:cNvPr>
          <p:cNvSpPr txBox="1"/>
          <p:nvPr/>
        </p:nvSpPr>
        <p:spPr>
          <a:xfrm>
            <a:off x="0" y="2906652"/>
            <a:ext cx="114909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В обідньому залі за столами сиділо 28 дітей. Скільки столів стояло у залі, якщо за кожним сиділо по 4 дитини?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6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2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A4EC81B-E0FD-4510-A610-359E8AAA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19" y="1007895"/>
            <a:ext cx="10210801" cy="3920004"/>
          </a:xfrm>
        </p:spPr>
        <p:txBody>
          <a:bodyPr>
            <a:normAutofit/>
          </a:bodyPr>
          <a:lstStyle/>
          <a:p>
            <a:r>
              <a:rPr lang="uk-UA" sz="13800" dirty="0"/>
              <a:t>Ст. 110  №6</a:t>
            </a:r>
          </a:p>
        </p:txBody>
      </p:sp>
    </p:spTree>
    <p:extLst>
      <p:ext uri="{BB962C8B-B14F-4D97-AF65-F5344CB8AC3E}">
        <p14:creationId xmlns:p14="http://schemas.microsoft.com/office/powerpoint/2010/main" val="840280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267</TotalTime>
  <Words>211</Words>
  <Application>Microsoft Office PowerPoint</Application>
  <PresentationFormat>Широкоэкранный</PresentationFormat>
  <Paragraphs>70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Ст. 110  №6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2</cp:revision>
  <dcterms:created xsi:type="dcterms:W3CDTF">2023-12-10T15:41:25Z</dcterms:created>
  <dcterms:modified xsi:type="dcterms:W3CDTF">2023-12-11T08:28:38Z</dcterms:modified>
</cp:coreProperties>
</file>