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63" r:id="rId6"/>
    <p:sldId id="262" r:id="rId7"/>
    <p:sldId id="264" r:id="rId8"/>
    <p:sldId id="259" r:id="rId9"/>
    <p:sldId id="265" r:id="rId1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FD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54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6DE07C-3341-4156-BF8A-D112D47BF9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53A8CC6-593C-4070-AD4F-DD99E67CD7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0DDB6D-197F-4E4C-B520-7BA531204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AC56A-1C54-437E-967E-9EC39FBF8411}" type="datetimeFigureOut">
              <a:rPr lang="uk-UA" smtClean="0"/>
              <a:t>27.11.2023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030D36-DCDC-4C83-8BED-3C82E5333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D914A9-38C8-436D-A3A7-2B1762DAC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C3838-AC78-4A01-856A-F39BBAC6E0D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1292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E9486A-E432-45C8-8C94-3B808370A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24A495D-57C2-471F-9B57-4FF736FD0E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B8A7CD-7394-4C5A-958A-9C0448AA1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AC56A-1C54-437E-967E-9EC39FBF8411}" type="datetimeFigureOut">
              <a:rPr lang="uk-UA" smtClean="0"/>
              <a:t>27.11.2023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F1E129-9839-4369-B5BF-E288488C8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D323D8-1DD0-4578-9C7F-069BEA94F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C3838-AC78-4A01-856A-F39BBAC6E0D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270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A56C56D-6626-402B-860A-DAC1E857E8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D9D86B9-7FD9-4E27-AD92-D45CD83601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BC8343-B56A-488A-A98B-15722035E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AC56A-1C54-437E-967E-9EC39FBF8411}" type="datetimeFigureOut">
              <a:rPr lang="uk-UA" smtClean="0"/>
              <a:t>27.11.2023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2A5243-1166-4ABC-B077-BB0E4A514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0490EBD-1A82-46A4-86A5-B01E08622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C3838-AC78-4A01-856A-F39BBAC6E0D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3081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545FD8-12E9-48D8-9CE4-572039A39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A2DA85-A1C6-4513-BFA1-D9E64C7659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F4F92D-72EC-4C72-9EC7-9C094EF73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AC56A-1C54-437E-967E-9EC39FBF8411}" type="datetimeFigureOut">
              <a:rPr lang="uk-UA" smtClean="0"/>
              <a:t>27.11.2023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690ABB-6E29-486A-881E-A20EB5BE5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EBF58D-99D1-4ED5-B6F6-633AF3F83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C3838-AC78-4A01-856A-F39BBAC6E0D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5465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427F14-2828-4642-8E8A-C3F48D4BE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DED271A-0B6E-4367-A3B6-EDDA9EE28C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2C5335-9C39-47F9-B11B-70570481E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AC56A-1C54-437E-967E-9EC39FBF8411}" type="datetimeFigureOut">
              <a:rPr lang="uk-UA" smtClean="0"/>
              <a:t>27.11.2023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8FC5B1-2C45-46E3-ACE0-E1D06C873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0EA1DD-35B5-4996-99FD-192F1635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C3838-AC78-4A01-856A-F39BBAC6E0D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83508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33BDFE-A27D-4D92-A9EE-E2D636AAA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C762F8-ECF7-47FA-8908-46B536B136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81D5B4D-76B7-4CE1-A7E5-4DF3541B7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219C61D-0325-4245-B660-603692EC4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AC56A-1C54-437E-967E-9EC39FBF8411}" type="datetimeFigureOut">
              <a:rPr lang="uk-UA" smtClean="0"/>
              <a:t>27.11.2023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9DCDC4-AFB6-4426-B566-1F4CC970D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7EDCD0-4178-4603-B768-2E9C81DB1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C3838-AC78-4A01-856A-F39BBAC6E0D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95410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A635B6-5304-4902-81EB-E0F3A1BB8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5896706-5382-4AC4-8192-51A98EBE21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3D5F1B1-077C-4999-9447-FC727BD57D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1B9544-0ABA-4319-9983-92F0C72F5A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3548551-901F-405C-AB20-795A570416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97AE756-EB49-47D2-90CD-AF17C28A2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AC56A-1C54-437E-967E-9EC39FBF8411}" type="datetimeFigureOut">
              <a:rPr lang="uk-UA" smtClean="0"/>
              <a:t>27.11.2023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2F22686-FEEA-41A4-9D0B-619C7F1C3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62DFB3F-8B55-4766-ACF8-4B27C6E62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C3838-AC78-4A01-856A-F39BBAC6E0D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854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B4CC71-E83C-4C15-B940-BAA111DD9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EF6DA33-5566-41CB-8229-8AA0055BE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AC56A-1C54-437E-967E-9EC39FBF8411}" type="datetimeFigureOut">
              <a:rPr lang="uk-UA" smtClean="0"/>
              <a:t>27.11.2023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13D2490-9E33-4ADC-B0A6-BC8AEAEC4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9EAC29-2834-4B40-82AE-8AC3EA4E0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C3838-AC78-4A01-856A-F39BBAC6E0D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9319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A0A4CFC-19F2-42FF-99EA-77E03DC1B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AC56A-1C54-437E-967E-9EC39FBF8411}" type="datetimeFigureOut">
              <a:rPr lang="uk-UA" smtClean="0"/>
              <a:t>27.11.2023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D5664F0-F107-4BF6-8B38-042EB9234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66189B-7ABF-4279-8D56-C4AAAE37E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C3838-AC78-4A01-856A-F39BBAC6E0D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6658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1D9228-62AD-4BA8-81EB-9B0E093DB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EB8051-2A27-4033-B7E4-B1D403B24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8CE344A-4BA9-4859-9A94-040370FB07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1844692-C5B8-49EC-8105-293CE1BD1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AC56A-1C54-437E-967E-9EC39FBF8411}" type="datetimeFigureOut">
              <a:rPr lang="uk-UA" smtClean="0"/>
              <a:t>27.11.2023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F272A8E-1092-446C-8AD7-AC0C0C4BE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5E3B74A-61A3-438E-B51A-E10A2F831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C3838-AC78-4A01-856A-F39BBAC6E0D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45437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4999EF-27CD-47E7-ACF3-8A949298A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8D3E574-DA3F-4402-AA4B-957CBB08DA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0234B6-BE3A-4F20-93B3-F83C1F662F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6CD3A2F-3AAD-4630-9C66-44FCFF540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AC56A-1C54-437E-967E-9EC39FBF8411}" type="datetimeFigureOut">
              <a:rPr lang="uk-UA" smtClean="0"/>
              <a:t>27.11.2023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1E5478-CC82-4916-9485-7C1841C28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796CB28-E7AB-4FEF-AE39-F19572F12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C3838-AC78-4A01-856A-F39BBAC6E0D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16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CFD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C23615-7339-4456-8C40-AD2D792EE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4E57A6A-2544-4E60-9DB8-BB78EF8317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41F006-BF4F-4B0E-BD60-7A1F906166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AC56A-1C54-437E-967E-9EC39FBF8411}" type="datetimeFigureOut">
              <a:rPr lang="uk-UA" smtClean="0"/>
              <a:t>27.11.2023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3068D0-2287-4026-8B22-C95E636DC6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785863-1E9B-4847-857A-68AC406042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1C3838-AC78-4A01-856A-F39BBAC6E0D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7362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A9DE4F-E516-4B15-98C3-586682AB97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9486" y="-270269"/>
            <a:ext cx="10769501" cy="2376848"/>
          </a:xfrm>
        </p:spPr>
        <p:txBody>
          <a:bodyPr>
            <a:normAutofit/>
          </a:bodyPr>
          <a:lstStyle/>
          <a:p>
            <a:pPr algn="l"/>
            <a:r>
              <a:rPr lang="uk-UA" sz="4800" dirty="0"/>
              <a:t>	</a:t>
            </a:r>
            <a:r>
              <a:rPr lang="uk-UA" sz="4800" dirty="0" err="1"/>
              <a:t>Спиши</a:t>
            </a:r>
            <a:r>
              <a:rPr lang="uk-UA" sz="4800" dirty="0"/>
              <a:t>  словникові слова, встав пропущені букви. Визнач закінчення і основу.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9A0C63D-52FF-4D66-A004-B131F89B45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844" y="2523452"/>
            <a:ext cx="5345680" cy="1073188"/>
          </a:xfrm>
        </p:spPr>
        <p:txBody>
          <a:bodyPr>
            <a:normAutofit/>
          </a:bodyPr>
          <a:lstStyle/>
          <a:p>
            <a:r>
              <a:rPr lang="uk-UA" sz="5400" dirty="0" err="1">
                <a:solidFill>
                  <a:srgbClr val="FF0000"/>
                </a:solidFill>
              </a:rPr>
              <a:t>кор</a:t>
            </a:r>
            <a:r>
              <a:rPr lang="uk-UA" sz="5400" dirty="0">
                <a:solidFill>
                  <a:srgbClr val="FF0000"/>
                </a:solidFill>
              </a:rPr>
              <a:t>…</a:t>
            </a:r>
            <a:r>
              <a:rPr lang="uk-UA" sz="5400" dirty="0" err="1">
                <a:solidFill>
                  <a:srgbClr val="FF0000"/>
                </a:solidFill>
              </a:rPr>
              <a:t>дор</a:t>
            </a:r>
            <a:endParaRPr lang="uk-UA" sz="5400" dirty="0">
              <a:solidFill>
                <a:srgbClr val="FF0000"/>
              </a:solidFill>
            </a:endParaRPr>
          </a:p>
        </p:txBody>
      </p:sp>
      <p:pic>
        <p:nvPicPr>
          <p:cNvPr id="13" name="Picture 2" descr="Мова – ДНК Нації (@mova.ukr) • Instagram photos and videos">
            <a:extLst>
              <a:ext uri="{FF2B5EF4-FFF2-40B4-BE49-F238E27FC236}">
                <a16:creationId xmlns:a16="http://schemas.microsoft.com/office/drawing/2014/main" id="{B4D78C9F-DD6E-4EBE-8B1E-C7F0BB2D3B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8" t="26040" r="20985" b="-577"/>
          <a:stretch/>
        </p:blipFill>
        <p:spPr bwMode="auto">
          <a:xfrm flipH="1">
            <a:off x="9445034" y="1595257"/>
            <a:ext cx="2368569" cy="2929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id="{1ED00EDC-C013-4668-A736-0B5F0DFE9DE4}"/>
              </a:ext>
            </a:extLst>
          </p:cNvPr>
          <p:cNvSpPr txBox="1">
            <a:spLocks/>
          </p:cNvSpPr>
          <p:nvPr/>
        </p:nvSpPr>
        <p:spPr>
          <a:xfrm>
            <a:off x="183844" y="3429000"/>
            <a:ext cx="5345680" cy="10731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5400" dirty="0">
                <a:solidFill>
                  <a:srgbClr val="FF0000"/>
                </a:solidFill>
              </a:rPr>
              <a:t>к…</a:t>
            </a:r>
            <a:r>
              <a:rPr lang="uk-UA" sz="5400" dirty="0" err="1">
                <a:solidFill>
                  <a:srgbClr val="FF0000"/>
                </a:solidFill>
              </a:rPr>
              <a:t>шеня</a:t>
            </a:r>
            <a:endParaRPr lang="uk-UA" sz="5400" dirty="0">
              <a:solidFill>
                <a:srgbClr val="FF0000"/>
              </a:solidFill>
            </a:endParaRPr>
          </a:p>
        </p:txBody>
      </p:sp>
      <p:sp>
        <p:nvSpPr>
          <p:cNvPr id="15" name="Подзаголовок 2">
            <a:extLst>
              <a:ext uri="{FF2B5EF4-FFF2-40B4-BE49-F238E27FC236}">
                <a16:creationId xmlns:a16="http://schemas.microsoft.com/office/drawing/2014/main" id="{BD8ADB12-28A9-45EC-970C-A5B452C991D7}"/>
              </a:ext>
            </a:extLst>
          </p:cNvPr>
          <p:cNvSpPr txBox="1">
            <a:spLocks/>
          </p:cNvSpPr>
          <p:nvPr/>
        </p:nvSpPr>
        <p:spPr>
          <a:xfrm>
            <a:off x="183844" y="4502188"/>
            <a:ext cx="5345680" cy="10731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5400" dirty="0">
                <a:solidFill>
                  <a:srgbClr val="FF0000"/>
                </a:solidFill>
              </a:rPr>
              <a:t>д…ректор</a:t>
            </a: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EBADCBCA-BB0A-46FD-8BB9-623AC00D1427}"/>
              </a:ext>
            </a:extLst>
          </p:cNvPr>
          <p:cNvSpPr txBox="1">
            <a:spLocks/>
          </p:cNvSpPr>
          <p:nvPr/>
        </p:nvSpPr>
        <p:spPr>
          <a:xfrm>
            <a:off x="183844" y="5511121"/>
            <a:ext cx="5345680" cy="10731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5400" dirty="0" err="1">
                <a:solidFill>
                  <a:srgbClr val="FF0000"/>
                </a:solidFill>
              </a:rPr>
              <a:t>пр</a:t>
            </a:r>
            <a:r>
              <a:rPr lang="uk-UA" sz="5400" dirty="0">
                <a:solidFill>
                  <a:srgbClr val="FF0000"/>
                </a:solidFill>
              </a:rPr>
              <a:t>…</a:t>
            </a:r>
            <a:r>
              <a:rPr lang="uk-UA" sz="5400" dirty="0" err="1">
                <a:solidFill>
                  <a:srgbClr val="FF0000"/>
                </a:solidFill>
              </a:rPr>
              <a:t>язний</a:t>
            </a:r>
            <a:endParaRPr lang="uk-UA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138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РОДИННІ ВІДНОСИНИ | Коледж інженерії, управління та землевпорядкування НАУ">
            <a:extLst>
              <a:ext uri="{FF2B5EF4-FFF2-40B4-BE49-F238E27FC236}">
                <a16:creationId xmlns:a16="http://schemas.microsoft.com/office/drawing/2014/main" id="{773BB7D4-F9F5-4BA3-BF1B-A97C803DA5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1"/>
          <a:stretch/>
        </p:blipFill>
        <p:spPr bwMode="auto">
          <a:xfrm>
            <a:off x="0" y="3429000"/>
            <a:ext cx="5321584" cy="3383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54C21F-2BE9-407A-A2D1-F4C306195C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61" y="45946"/>
            <a:ext cx="5074581" cy="3383054"/>
          </a:xfrm>
          <a:prstGeom prst="rect">
            <a:avLst/>
          </a:prstGeom>
        </p:spPr>
      </p:pic>
      <p:pic>
        <p:nvPicPr>
          <p:cNvPr id="1030" name="Picture 6" descr="Мультфільм «Лепетуни» вчить дітей української мови">
            <a:extLst>
              <a:ext uri="{FF2B5EF4-FFF2-40B4-BE49-F238E27FC236}">
                <a16:creationId xmlns:a16="http://schemas.microsoft.com/office/drawing/2014/main" id="{27A3DED5-1046-4F4A-89A5-63486631E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507" y="1378108"/>
            <a:ext cx="5438722" cy="3059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60DE65E-18CF-46B9-BCB8-FFD85409A06A}"/>
              </a:ext>
            </a:extLst>
          </p:cNvPr>
          <p:cNvSpPr txBox="1"/>
          <p:nvPr/>
        </p:nvSpPr>
        <p:spPr>
          <a:xfrm>
            <a:off x="5655215" y="562707"/>
            <a:ext cx="27478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родина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8C0E64-0305-4227-B3E6-91002CE4A82B}"/>
              </a:ext>
            </a:extLst>
          </p:cNvPr>
          <p:cNvSpPr txBox="1"/>
          <p:nvPr/>
        </p:nvSpPr>
        <p:spPr>
          <a:xfrm>
            <a:off x="5655215" y="4506943"/>
            <a:ext cx="17256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рід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99B0B5-C85B-4CB1-ABDF-1E9F75301839}"/>
              </a:ext>
            </a:extLst>
          </p:cNvPr>
          <p:cNvSpPr txBox="1"/>
          <p:nvPr/>
        </p:nvSpPr>
        <p:spPr>
          <a:xfrm>
            <a:off x="8403104" y="4565163"/>
            <a:ext cx="17256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рідні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E1E037-16EA-41FB-AA7A-5E5C7FB4B1B0}"/>
              </a:ext>
            </a:extLst>
          </p:cNvPr>
          <p:cNvSpPr txBox="1"/>
          <p:nvPr/>
        </p:nvSpPr>
        <p:spPr>
          <a:xfrm>
            <a:off x="5252637" y="5252790"/>
            <a:ext cx="672435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Що спільного у членів</a:t>
            </a:r>
          </a:p>
          <a:p>
            <a:r>
              <a:rPr lang="uk-UA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родини?</a:t>
            </a:r>
          </a:p>
        </p:txBody>
      </p:sp>
    </p:spTree>
    <p:extLst>
      <p:ext uri="{BB962C8B-B14F-4D97-AF65-F5344CB8AC3E}">
        <p14:creationId xmlns:p14="http://schemas.microsoft.com/office/powerpoint/2010/main" val="372736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7FB7D33-D131-4678-AFE6-FD0D9EADE7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375" b="99813" l="11167" r="94917"/>
                    </a14:imgEffect>
                  </a14:imgLayer>
                </a14:imgProps>
              </a:ext>
            </a:extLst>
          </a:blip>
          <a:srcRect l="11345" t="19077" r="7698"/>
          <a:stretch/>
        </p:blipFill>
        <p:spPr>
          <a:xfrm>
            <a:off x="9952410" y="3429000"/>
            <a:ext cx="2463259" cy="3282959"/>
          </a:xfrm>
          <a:prstGeom prst="rect">
            <a:avLst/>
          </a:prstGeom>
        </p:spPr>
      </p:pic>
      <p:sp>
        <p:nvSpPr>
          <p:cNvPr id="3" name="Облачко с текстом: овальное 2">
            <a:extLst>
              <a:ext uri="{FF2B5EF4-FFF2-40B4-BE49-F238E27FC236}">
                <a16:creationId xmlns:a16="http://schemas.microsoft.com/office/drawing/2014/main" id="{39902443-A5DA-47BF-8829-9B163E3088F6}"/>
              </a:ext>
            </a:extLst>
          </p:cNvPr>
          <p:cNvSpPr/>
          <p:nvPr/>
        </p:nvSpPr>
        <p:spPr>
          <a:xfrm>
            <a:off x="6096000" y="999464"/>
            <a:ext cx="4820529" cy="2219178"/>
          </a:xfrm>
          <a:prstGeom prst="wedgeEllipseCallout">
            <a:avLst>
              <a:gd name="adj1" fmla="val 36335"/>
              <a:gd name="adj2" fmla="val 7260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600" dirty="0"/>
              <a:t>А чи є у слів родини, родичі, рідня?</a:t>
            </a:r>
          </a:p>
        </p:txBody>
      </p:sp>
      <p:pic>
        <p:nvPicPr>
          <p:cNvPr id="4" name="Picture 2" descr="Мова – ДНК Нації (@mova.ukr) • Instagram photos and videos">
            <a:extLst>
              <a:ext uri="{FF2B5EF4-FFF2-40B4-BE49-F238E27FC236}">
                <a16:creationId xmlns:a16="http://schemas.microsoft.com/office/drawing/2014/main" id="{5D4EBDE7-19A9-4534-B4C0-1AA03E6AE8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7" t="26040" r="31704" b="9436"/>
          <a:stretch/>
        </p:blipFill>
        <p:spPr bwMode="auto">
          <a:xfrm>
            <a:off x="514643" y="3218642"/>
            <a:ext cx="2463259" cy="3273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лачко с текстом: овальное 4">
            <a:extLst>
              <a:ext uri="{FF2B5EF4-FFF2-40B4-BE49-F238E27FC236}">
                <a16:creationId xmlns:a16="http://schemas.microsoft.com/office/drawing/2014/main" id="{F565EA52-C0F9-4B4A-861B-07C0F87CB78A}"/>
              </a:ext>
            </a:extLst>
          </p:cNvPr>
          <p:cNvSpPr/>
          <p:nvPr/>
        </p:nvSpPr>
        <p:spPr>
          <a:xfrm>
            <a:off x="720728" y="999464"/>
            <a:ext cx="3287067" cy="2219178"/>
          </a:xfrm>
          <a:prstGeom prst="wedgeEllipseCallout">
            <a:avLst>
              <a:gd name="adj1" fmla="val -19405"/>
              <a:gd name="adj2" fmla="val 6128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600" dirty="0"/>
              <a:t>Звичайно є!</a:t>
            </a:r>
          </a:p>
        </p:txBody>
      </p:sp>
      <p:sp>
        <p:nvSpPr>
          <p:cNvPr id="7" name="Облачко с текстом: овальное 6">
            <a:extLst>
              <a:ext uri="{FF2B5EF4-FFF2-40B4-BE49-F238E27FC236}">
                <a16:creationId xmlns:a16="http://schemas.microsoft.com/office/drawing/2014/main" id="{9E2F5449-6C89-41DD-9A7A-0F53C59939E0}"/>
              </a:ext>
            </a:extLst>
          </p:cNvPr>
          <p:cNvSpPr/>
          <p:nvPr/>
        </p:nvSpPr>
        <p:spPr>
          <a:xfrm>
            <a:off x="720729" y="999464"/>
            <a:ext cx="3366126" cy="2219178"/>
          </a:xfrm>
          <a:prstGeom prst="wedgeEllipseCallout">
            <a:avLst>
              <a:gd name="adj1" fmla="val -19405"/>
              <a:gd name="adj2" fmla="val 6128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600" dirty="0"/>
              <a:t>Це </a:t>
            </a:r>
            <a:r>
              <a:rPr lang="uk-UA" sz="3600" b="1" dirty="0"/>
              <a:t>спо</a:t>
            </a:r>
            <a:r>
              <a:rPr lang="uk-UA" sz="3600" b="1" dirty="0">
                <a:solidFill>
                  <a:srgbClr val="FF0000"/>
                </a:solidFill>
              </a:rPr>
              <a:t>рід</a:t>
            </a:r>
            <a:r>
              <a:rPr lang="uk-UA" sz="3600" b="1" dirty="0">
                <a:solidFill>
                  <a:schemeClr val="tx1"/>
                </a:solidFill>
              </a:rPr>
              <a:t>н</a:t>
            </a:r>
            <a:r>
              <a:rPr lang="uk-UA" sz="3600" b="1" dirty="0"/>
              <a:t>ені</a:t>
            </a:r>
            <a:r>
              <a:rPr lang="uk-UA" sz="3600" dirty="0"/>
              <a:t> слова!</a:t>
            </a:r>
          </a:p>
        </p:txBody>
      </p:sp>
    </p:spTree>
    <p:extLst>
      <p:ext uri="{BB962C8B-B14F-4D97-AF65-F5344CB8AC3E}">
        <p14:creationId xmlns:p14="http://schemas.microsoft.com/office/powerpoint/2010/main" val="3838177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22E972-7AE3-4720-AA77-56E42E65F781}"/>
              </a:ext>
            </a:extLst>
          </p:cNvPr>
          <p:cNvSpPr txBox="1"/>
          <p:nvPr/>
        </p:nvSpPr>
        <p:spPr>
          <a:xfrm>
            <a:off x="603115" y="175346"/>
            <a:ext cx="43481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  Сьогодні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EE2D96-7A14-4D36-AE08-653C28E6A0AF}"/>
              </a:ext>
            </a:extLst>
          </p:cNvPr>
          <p:cNvSpPr txBox="1"/>
          <p:nvPr/>
        </p:nvSpPr>
        <p:spPr>
          <a:xfrm>
            <a:off x="964010" y="2113256"/>
            <a:ext cx="108398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/>
              <a:t>- дізнаєшся, що таке споріднені слова та як їх ще називають;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A15D00-6556-40E5-B415-5547C322FD0A}"/>
              </a:ext>
            </a:extLst>
          </p:cNvPr>
          <p:cNvSpPr txBox="1"/>
          <p:nvPr/>
        </p:nvSpPr>
        <p:spPr>
          <a:xfrm>
            <a:off x="964010" y="4080327"/>
            <a:ext cx="108398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/>
              <a:t>- як називається спільна частина споріднених слів.</a:t>
            </a:r>
          </a:p>
        </p:txBody>
      </p:sp>
      <p:pic>
        <p:nvPicPr>
          <p:cNvPr id="5" name="Picture 2" descr="Мова – ДНК Нації (@mova.ukr) • Instagram photos and videos">
            <a:extLst>
              <a:ext uri="{FF2B5EF4-FFF2-40B4-BE49-F238E27FC236}">
                <a16:creationId xmlns:a16="http://schemas.microsoft.com/office/drawing/2014/main" id="{2D3F7461-53C5-447D-B9DE-72C869CF39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7" t="26040" r="31704" b="9436"/>
          <a:stretch/>
        </p:blipFill>
        <p:spPr bwMode="auto">
          <a:xfrm rot="19689653" flipH="1">
            <a:off x="10076006" y="2590353"/>
            <a:ext cx="1744494" cy="206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7238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7FB7D33-D131-4678-AFE6-FD0D9EADE7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375" b="99813" l="11167" r="94917"/>
                    </a14:imgEffect>
                  </a14:imgLayer>
                </a14:imgProps>
              </a:ext>
            </a:extLst>
          </a:blip>
          <a:srcRect l="11345" t="19077" r="7698"/>
          <a:stretch/>
        </p:blipFill>
        <p:spPr>
          <a:xfrm>
            <a:off x="10538970" y="3276072"/>
            <a:ext cx="1839209" cy="2451244"/>
          </a:xfrm>
          <a:prstGeom prst="rect">
            <a:avLst/>
          </a:prstGeom>
        </p:spPr>
      </p:pic>
      <p:pic>
        <p:nvPicPr>
          <p:cNvPr id="4" name="Picture 2" descr="Мова – ДНК Нації (@mova.ukr) • Instagram photos and videos">
            <a:extLst>
              <a:ext uri="{FF2B5EF4-FFF2-40B4-BE49-F238E27FC236}">
                <a16:creationId xmlns:a16="http://schemas.microsoft.com/office/drawing/2014/main" id="{5D4EBDE7-19A9-4534-B4C0-1AA03E6AE8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7" t="26040" r="31704" b="9436"/>
          <a:stretch/>
        </p:blipFill>
        <p:spPr bwMode="auto">
          <a:xfrm>
            <a:off x="-3106" y="4435813"/>
            <a:ext cx="1648970" cy="2191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67B1B2-75D8-4F5C-97EC-4332C5A9974D}"/>
              </a:ext>
            </a:extLst>
          </p:cNvPr>
          <p:cNvSpPr txBox="1"/>
          <p:nvPr/>
        </p:nvSpPr>
        <p:spPr>
          <a:xfrm>
            <a:off x="-296732" y="-136299"/>
            <a:ext cx="50583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	</a:t>
            </a:r>
            <a:r>
              <a:rPr lang="uk-UA" sz="4400" i="1" dirty="0" err="1"/>
              <a:t>Запиши</a:t>
            </a:r>
            <a:r>
              <a:rPr lang="uk-UA" sz="4400" i="1" dirty="0"/>
              <a:t> слова.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242DD9-0965-47B4-A7C1-130B29BB3E38}"/>
              </a:ext>
            </a:extLst>
          </p:cNvPr>
          <p:cNvSpPr txBox="1"/>
          <p:nvPr/>
        </p:nvSpPr>
        <p:spPr>
          <a:xfrm>
            <a:off x="821474" y="730606"/>
            <a:ext cx="23812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/>
              <a:t>Зима, 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795804-467D-463C-B81D-96A47B618848}"/>
              </a:ext>
            </a:extLst>
          </p:cNvPr>
          <p:cNvSpPr txBox="1"/>
          <p:nvPr/>
        </p:nvSpPr>
        <p:spPr>
          <a:xfrm>
            <a:off x="6324198" y="711426"/>
            <a:ext cx="47558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/>
              <a:t>перезимувати, 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86137F-B2C1-4B41-9CE4-699D9F7BB0CB}"/>
              </a:ext>
            </a:extLst>
          </p:cNvPr>
          <p:cNvSpPr txBox="1"/>
          <p:nvPr/>
        </p:nvSpPr>
        <p:spPr>
          <a:xfrm>
            <a:off x="3162636" y="711426"/>
            <a:ext cx="31010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/>
              <a:t>зимовий, 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8A531B-939C-4699-9D9A-C0333B8D668E}"/>
              </a:ext>
            </a:extLst>
          </p:cNvPr>
          <p:cNvSpPr txBox="1"/>
          <p:nvPr/>
        </p:nvSpPr>
        <p:spPr>
          <a:xfrm>
            <a:off x="2461" y="1679297"/>
            <a:ext cx="32868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/>
              <a:t>зимонька, 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974272-C2B9-4CBA-BB7D-26FCA0318A21}"/>
              </a:ext>
            </a:extLst>
          </p:cNvPr>
          <p:cNvSpPr txBox="1"/>
          <p:nvPr/>
        </p:nvSpPr>
        <p:spPr>
          <a:xfrm>
            <a:off x="3427303" y="1713040"/>
            <a:ext cx="26686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/>
              <a:t>зимівля.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64E0FD-4867-4589-9BF2-F91397E70DED}"/>
              </a:ext>
            </a:extLst>
          </p:cNvPr>
          <p:cNvSpPr txBox="1"/>
          <p:nvPr/>
        </p:nvSpPr>
        <p:spPr>
          <a:xfrm>
            <a:off x="1557674" y="2522387"/>
            <a:ext cx="941211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i="1" dirty="0"/>
              <a:t>Споріднені слова – це слова утворені одне від одного або від одного й того слова.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3052BD6-64C5-41C6-933B-0EC7D3125BAE}"/>
              </a:ext>
            </a:extLst>
          </p:cNvPr>
          <p:cNvSpPr txBox="1"/>
          <p:nvPr/>
        </p:nvSpPr>
        <p:spPr>
          <a:xfrm>
            <a:off x="1618138" y="4495291"/>
            <a:ext cx="94121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Споріднені слова мають спільну значущу частину слова - </a:t>
            </a:r>
            <a:r>
              <a:rPr lang="uk-UA" sz="4400" b="1" i="1" dirty="0"/>
              <a:t>КОРІНЬ.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39EF60-2F12-42C5-A2C3-6718F4538280}"/>
              </a:ext>
            </a:extLst>
          </p:cNvPr>
          <p:cNvSpPr txBox="1"/>
          <p:nvPr/>
        </p:nvSpPr>
        <p:spPr>
          <a:xfrm>
            <a:off x="1161743" y="6088559"/>
            <a:ext cx="110302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Ці слова називають ще </a:t>
            </a:r>
            <a:r>
              <a:rPr lang="uk-UA" sz="4400" b="1" i="1" dirty="0"/>
              <a:t>спільнокореневими.</a:t>
            </a:r>
          </a:p>
        </p:txBody>
      </p:sp>
      <p:sp>
        <p:nvSpPr>
          <p:cNvPr id="19" name="Дуга 18">
            <a:extLst>
              <a:ext uri="{FF2B5EF4-FFF2-40B4-BE49-F238E27FC236}">
                <a16:creationId xmlns:a16="http://schemas.microsoft.com/office/drawing/2014/main" id="{62D1D52B-E0C1-4F3E-B4B5-73392CFFB1FD}"/>
              </a:ext>
            </a:extLst>
          </p:cNvPr>
          <p:cNvSpPr/>
          <p:nvPr/>
        </p:nvSpPr>
        <p:spPr>
          <a:xfrm rot="18907425">
            <a:off x="627713" y="790630"/>
            <a:ext cx="1526175" cy="1344401"/>
          </a:xfrm>
          <a:prstGeom prst="arc">
            <a:avLst>
              <a:gd name="adj1" fmla="val 16200000"/>
              <a:gd name="adj2" fmla="val 96955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Дуга 19">
            <a:extLst>
              <a:ext uri="{FF2B5EF4-FFF2-40B4-BE49-F238E27FC236}">
                <a16:creationId xmlns:a16="http://schemas.microsoft.com/office/drawing/2014/main" id="{0CEF2DA0-155D-4405-A6FA-602FE8C91828}"/>
              </a:ext>
            </a:extLst>
          </p:cNvPr>
          <p:cNvSpPr/>
          <p:nvPr/>
        </p:nvSpPr>
        <p:spPr>
          <a:xfrm rot="18907425">
            <a:off x="2979812" y="847237"/>
            <a:ext cx="1526175" cy="1344401"/>
          </a:xfrm>
          <a:prstGeom prst="arc">
            <a:avLst>
              <a:gd name="adj1" fmla="val 16200000"/>
              <a:gd name="adj2" fmla="val 96955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Дуга 20">
            <a:extLst>
              <a:ext uri="{FF2B5EF4-FFF2-40B4-BE49-F238E27FC236}">
                <a16:creationId xmlns:a16="http://schemas.microsoft.com/office/drawing/2014/main" id="{34E672BE-12FB-45C2-A167-ECD1D6972909}"/>
              </a:ext>
            </a:extLst>
          </p:cNvPr>
          <p:cNvSpPr/>
          <p:nvPr/>
        </p:nvSpPr>
        <p:spPr>
          <a:xfrm rot="18907425">
            <a:off x="7526661" y="847237"/>
            <a:ext cx="1526175" cy="1344401"/>
          </a:xfrm>
          <a:prstGeom prst="arc">
            <a:avLst>
              <a:gd name="adj1" fmla="val 16200000"/>
              <a:gd name="adj2" fmla="val 96955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Дуга 21">
            <a:extLst>
              <a:ext uri="{FF2B5EF4-FFF2-40B4-BE49-F238E27FC236}">
                <a16:creationId xmlns:a16="http://schemas.microsoft.com/office/drawing/2014/main" id="{CDF7D86F-E4E6-4449-A76F-43CAB1E00F01}"/>
              </a:ext>
            </a:extLst>
          </p:cNvPr>
          <p:cNvSpPr/>
          <p:nvPr/>
        </p:nvSpPr>
        <p:spPr>
          <a:xfrm rot="18907425">
            <a:off x="-185465" y="1841943"/>
            <a:ext cx="1526175" cy="1344401"/>
          </a:xfrm>
          <a:prstGeom prst="arc">
            <a:avLst>
              <a:gd name="adj1" fmla="val 16200000"/>
              <a:gd name="adj2" fmla="val 96955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Дуга 22">
            <a:extLst>
              <a:ext uri="{FF2B5EF4-FFF2-40B4-BE49-F238E27FC236}">
                <a16:creationId xmlns:a16="http://schemas.microsoft.com/office/drawing/2014/main" id="{D878183B-D395-4656-84D9-9045B47A3808}"/>
              </a:ext>
            </a:extLst>
          </p:cNvPr>
          <p:cNvSpPr/>
          <p:nvPr/>
        </p:nvSpPr>
        <p:spPr>
          <a:xfrm rot="18907425">
            <a:off x="3192534" y="1805390"/>
            <a:ext cx="1526175" cy="1344401"/>
          </a:xfrm>
          <a:prstGeom prst="arc">
            <a:avLst>
              <a:gd name="adj1" fmla="val 16200000"/>
              <a:gd name="adj2" fmla="val 96955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25443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4" grpId="0"/>
      <p:bldP spid="15" grpId="0"/>
      <p:bldP spid="16" grpId="0"/>
      <p:bldP spid="17" grpId="0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DCEB29E-F727-45BC-A46D-82A21CD8B0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375" b="99813" l="11167" r="94917"/>
                    </a14:imgEffect>
                  </a14:imgLayer>
                </a14:imgProps>
              </a:ext>
            </a:extLst>
          </a:blip>
          <a:srcRect l="11345" t="19077" r="7698"/>
          <a:stretch/>
        </p:blipFill>
        <p:spPr>
          <a:xfrm>
            <a:off x="10557005" y="0"/>
            <a:ext cx="1839209" cy="24512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5BE69B1-4D20-4725-9382-367E667C9880}"/>
              </a:ext>
            </a:extLst>
          </p:cNvPr>
          <p:cNvSpPr txBox="1"/>
          <p:nvPr/>
        </p:nvSpPr>
        <p:spPr>
          <a:xfrm>
            <a:off x="65685" y="155643"/>
            <a:ext cx="104913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	Доберіть споріднені (спільнокореневі)  слова.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4DC1DD-5C93-44DB-AD82-54E792AC5BA5}"/>
              </a:ext>
            </a:extLst>
          </p:cNvPr>
          <p:cNvSpPr txBox="1"/>
          <p:nvPr/>
        </p:nvSpPr>
        <p:spPr>
          <a:xfrm>
            <a:off x="1112622" y="2681166"/>
            <a:ext cx="23812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/>
              <a:t>Дощик, 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AF57D7-4539-44F4-800A-320842E4B6DE}"/>
              </a:ext>
            </a:extLst>
          </p:cNvPr>
          <p:cNvSpPr txBox="1"/>
          <p:nvPr/>
        </p:nvSpPr>
        <p:spPr>
          <a:xfrm>
            <a:off x="4435589" y="2700240"/>
            <a:ext cx="23812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/>
              <a:t>дощ, 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3BAA3B-BF0C-48F9-826C-96BD6C9C7E9D}"/>
              </a:ext>
            </a:extLst>
          </p:cNvPr>
          <p:cNvSpPr txBox="1"/>
          <p:nvPr/>
        </p:nvSpPr>
        <p:spPr>
          <a:xfrm>
            <a:off x="6880655" y="2725532"/>
            <a:ext cx="38760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/>
              <a:t>дощовий,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663745-8A45-4561-AC41-2E561AFAA443}"/>
              </a:ext>
            </a:extLst>
          </p:cNvPr>
          <p:cNvSpPr txBox="1"/>
          <p:nvPr/>
        </p:nvSpPr>
        <p:spPr>
          <a:xfrm>
            <a:off x="618154" y="3862201"/>
            <a:ext cx="33701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/>
              <a:t>задощило. 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7F2372-95D1-4AAE-95D8-30D70F812929}"/>
              </a:ext>
            </a:extLst>
          </p:cNvPr>
          <p:cNvSpPr txBox="1"/>
          <p:nvPr/>
        </p:nvSpPr>
        <p:spPr>
          <a:xfrm>
            <a:off x="1634995" y="891596"/>
            <a:ext cx="104913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 Познач закінчення, основу та корінь</a:t>
            </a:r>
          </a:p>
        </p:txBody>
      </p:sp>
    </p:spTree>
    <p:extLst>
      <p:ext uri="{BB962C8B-B14F-4D97-AF65-F5344CB8AC3E}">
        <p14:creationId xmlns:p14="http://schemas.microsoft.com/office/powerpoint/2010/main" val="1335507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DCEB29E-F727-45BC-A46D-82A21CD8B0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375" b="99813" l="11167" r="94917"/>
                    </a14:imgEffect>
                  </a14:imgLayer>
                </a14:imgProps>
              </a:ext>
            </a:extLst>
          </a:blip>
          <a:srcRect l="11345" t="19077" r="7698"/>
          <a:stretch/>
        </p:blipFill>
        <p:spPr>
          <a:xfrm>
            <a:off x="10615371" y="235488"/>
            <a:ext cx="1839209" cy="24512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5BE69B1-4D20-4725-9382-367E667C9880}"/>
              </a:ext>
            </a:extLst>
          </p:cNvPr>
          <p:cNvSpPr txBox="1"/>
          <p:nvPr/>
        </p:nvSpPr>
        <p:spPr>
          <a:xfrm>
            <a:off x="65685" y="155643"/>
            <a:ext cx="111600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	Перевірте, чи правильно дібрала Сіроманка споріднені (спільнокореневі) слова?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4DC1DD-5C93-44DB-AD82-54E792AC5BA5}"/>
              </a:ext>
            </a:extLst>
          </p:cNvPr>
          <p:cNvSpPr txBox="1"/>
          <p:nvPr/>
        </p:nvSpPr>
        <p:spPr>
          <a:xfrm>
            <a:off x="4069580" y="3094162"/>
            <a:ext cx="23812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/>
              <a:t>Лис, 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AF57D7-4539-44F4-800A-320842E4B6DE}"/>
              </a:ext>
            </a:extLst>
          </p:cNvPr>
          <p:cNvSpPr txBox="1"/>
          <p:nvPr/>
        </p:nvSpPr>
        <p:spPr>
          <a:xfrm>
            <a:off x="5714842" y="3094162"/>
            <a:ext cx="23812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/>
              <a:t>лисий. 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3BAA3B-BF0C-48F9-826C-96BD6C9C7E9D}"/>
              </a:ext>
            </a:extLst>
          </p:cNvPr>
          <p:cNvSpPr txBox="1"/>
          <p:nvPr/>
        </p:nvSpPr>
        <p:spPr>
          <a:xfrm>
            <a:off x="4220068" y="4437301"/>
            <a:ext cx="26865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/>
              <a:t>Водний,  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8CD7E74-9B73-428B-8E70-0B6ED0CA7C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75" b="99875" l="7000" r="925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14660" y="2605441"/>
            <a:ext cx="2381250" cy="3175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5147E53-4E71-435E-AA26-38518775D98E}"/>
              </a:ext>
            </a:extLst>
          </p:cNvPr>
          <p:cNvSpPr txBox="1"/>
          <p:nvPr/>
        </p:nvSpPr>
        <p:spPr>
          <a:xfrm>
            <a:off x="7030796" y="4437301"/>
            <a:ext cx="26865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/>
              <a:t>водій.   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73D2A7E-DCE3-4962-A774-36ADD38AFD46}"/>
              </a:ext>
            </a:extLst>
          </p:cNvPr>
          <p:cNvCxnSpPr/>
          <p:nvPr/>
        </p:nvCxnSpPr>
        <p:spPr>
          <a:xfrm flipV="1">
            <a:off x="5563353" y="2879387"/>
            <a:ext cx="2532739" cy="131355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45976CE2-D3F1-480A-91E9-2ED6274BDF05}"/>
              </a:ext>
            </a:extLst>
          </p:cNvPr>
          <p:cNvCxnSpPr/>
          <p:nvPr/>
        </p:nvCxnSpPr>
        <p:spPr>
          <a:xfrm flipV="1">
            <a:off x="6829722" y="4067276"/>
            <a:ext cx="2532739" cy="131355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6659CAA-E9BB-4ED1-87DD-C69B9507D197}"/>
              </a:ext>
            </a:extLst>
          </p:cNvPr>
          <p:cNvSpPr txBox="1"/>
          <p:nvPr/>
        </p:nvSpPr>
        <p:spPr>
          <a:xfrm>
            <a:off x="4069580" y="5644916"/>
            <a:ext cx="18642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/>
              <a:t>Дуб, 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C501CB9-AF5B-481E-8543-D9440317C234}"/>
              </a:ext>
            </a:extLst>
          </p:cNvPr>
          <p:cNvSpPr txBox="1"/>
          <p:nvPr/>
        </p:nvSpPr>
        <p:spPr>
          <a:xfrm>
            <a:off x="5933871" y="5644916"/>
            <a:ext cx="31323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/>
              <a:t>дубовий.    </a:t>
            </a:r>
          </a:p>
        </p:txBody>
      </p:sp>
    </p:spTree>
    <p:extLst>
      <p:ext uri="{BB962C8B-B14F-4D97-AF65-F5344CB8AC3E}">
        <p14:creationId xmlns:p14="http://schemas.microsoft.com/office/powerpoint/2010/main" val="3480350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10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E181C07-C917-4285-AF8D-3E7B909E40CB}"/>
              </a:ext>
            </a:extLst>
          </p:cNvPr>
          <p:cNvSpPr txBox="1"/>
          <p:nvPr/>
        </p:nvSpPr>
        <p:spPr>
          <a:xfrm>
            <a:off x="3154194" y="319687"/>
            <a:ext cx="46473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i="1" dirty="0"/>
              <a:t> Ст. 67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4A1FBC-7212-48A3-8B23-A447DA99D8A9}"/>
              </a:ext>
            </a:extLst>
          </p:cNvPr>
          <p:cNvSpPr txBox="1"/>
          <p:nvPr/>
        </p:nvSpPr>
        <p:spPr>
          <a:xfrm>
            <a:off x="3154194" y="1694900"/>
            <a:ext cx="88773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i="1" dirty="0"/>
              <a:t>Вправа 4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B7BB457-C5C4-4975-AEDE-9D05596B35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375" b="99813" l="11167" r="94917"/>
                    </a14:imgEffect>
                  </a14:imgLayer>
                </a14:imgProps>
              </a:ext>
            </a:extLst>
          </a:blip>
          <a:srcRect l="11345" t="19077" r="7698"/>
          <a:stretch/>
        </p:blipFill>
        <p:spPr>
          <a:xfrm>
            <a:off x="9163051" y="2570389"/>
            <a:ext cx="3174946" cy="42314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E8BB357-D973-41D4-98CB-28B8B5885060}"/>
              </a:ext>
            </a:extLst>
          </p:cNvPr>
          <p:cNvSpPr txBox="1"/>
          <p:nvPr/>
        </p:nvSpPr>
        <p:spPr>
          <a:xfrm>
            <a:off x="1326122" y="3159738"/>
            <a:ext cx="23812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/>
              <a:t>Співає 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299C00-DAB7-461D-ADC5-C6910F2342C6}"/>
              </a:ext>
            </a:extLst>
          </p:cNvPr>
          <p:cNvSpPr txBox="1"/>
          <p:nvPr/>
        </p:nvSpPr>
        <p:spPr>
          <a:xfrm>
            <a:off x="6494835" y="3235224"/>
            <a:ext cx="34604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/>
              <a:t>співучий 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C94707-4D06-4BA9-8E79-677E32392D10}"/>
              </a:ext>
            </a:extLst>
          </p:cNvPr>
          <p:cNvSpPr txBox="1"/>
          <p:nvPr/>
        </p:nvSpPr>
        <p:spPr>
          <a:xfrm>
            <a:off x="4113585" y="3188337"/>
            <a:ext cx="23812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/>
              <a:t>співак 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43CBD6-EDAB-4953-9979-218542BA787D}"/>
              </a:ext>
            </a:extLst>
          </p:cNvPr>
          <p:cNvSpPr txBox="1"/>
          <p:nvPr/>
        </p:nvSpPr>
        <p:spPr>
          <a:xfrm>
            <a:off x="0" y="4393553"/>
            <a:ext cx="34604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/>
              <a:t>заспівав   </a:t>
            </a:r>
          </a:p>
        </p:txBody>
      </p:sp>
    </p:spTree>
    <p:extLst>
      <p:ext uri="{BB962C8B-B14F-4D97-AF65-F5344CB8AC3E}">
        <p14:creationId xmlns:p14="http://schemas.microsoft.com/office/powerpoint/2010/main" val="3049946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D7A01F3-4579-46C5-86BB-276EFB18C8F1}"/>
              </a:ext>
            </a:extLst>
          </p:cNvPr>
          <p:cNvSpPr txBox="1"/>
          <p:nvPr/>
        </p:nvSpPr>
        <p:spPr>
          <a:xfrm>
            <a:off x="623819" y="1432890"/>
            <a:ext cx="112179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b="1" i="1" dirty="0"/>
              <a:t>Споріднені слова – це …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24CBBA-43AE-4670-A102-E3E9831741A8}"/>
              </a:ext>
            </a:extLst>
          </p:cNvPr>
          <p:cNvSpPr txBox="1"/>
          <p:nvPr/>
        </p:nvSpPr>
        <p:spPr>
          <a:xfrm>
            <a:off x="623819" y="3429000"/>
            <a:ext cx="104064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b="1" i="1" dirty="0"/>
              <a:t>КОРІНЬ – це …</a:t>
            </a:r>
          </a:p>
        </p:txBody>
      </p:sp>
    </p:spTree>
    <p:extLst>
      <p:ext uri="{BB962C8B-B14F-4D97-AF65-F5344CB8AC3E}">
        <p14:creationId xmlns:p14="http://schemas.microsoft.com/office/powerpoint/2010/main" val="3051131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191</Words>
  <Application>Microsoft Office PowerPoint</Application>
  <PresentationFormat>Широкоэкранный</PresentationFormat>
  <Paragraphs>46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 Спиши  словникові слова, встав пропущені букви. Визнач закінчення і основу.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Спиши  словникові слова, встав пропущені букви. Визнач закінчення і основу.</dc:title>
  <dc:creator>Максим</dc:creator>
  <cp:lastModifiedBy>Максим</cp:lastModifiedBy>
  <cp:revision>3</cp:revision>
  <dcterms:created xsi:type="dcterms:W3CDTF">2023-11-27T13:16:54Z</dcterms:created>
  <dcterms:modified xsi:type="dcterms:W3CDTF">2023-11-27T16:49:06Z</dcterms:modified>
</cp:coreProperties>
</file>