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65" r:id="rId4"/>
    <p:sldId id="264" r:id="rId5"/>
    <p:sldId id="267" r:id="rId6"/>
    <p:sldId id="266" r:id="rId7"/>
    <p:sldId id="268" r:id="rId8"/>
    <p:sldId id="262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30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50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03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22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64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73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58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565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75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55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0103B-DA71-4C9A-BE04-662D15762FD7}" type="datetimeFigureOut">
              <a:rPr lang="uk-UA" smtClean="0"/>
              <a:t>10.10.2023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8430AD5-C85B-4949-969D-7F52CE0CCCD6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16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75B5A51-AF6B-497B-BE7F-C4657BE9F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2761"/>
            <a:ext cx="9603275" cy="3761079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Повторюємо геометричні фігури</a:t>
            </a:r>
            <a:br>
              <a:rPr lang="uk-UA" dirty="0"/>
            </a:br>
            <a:r>
              <a:rPr lang="uk-UA" dirty="0"/>
              <a:t> на площині. </a:t>
            </a:r>
            <a:br>
              <a:rPr lang="uk-UA" dirty="0"/>
            </a:br>
            <a:r>
              <a:rPr lang="uk-UA" dirty="0"/>
              <a:t>Поняття периметр (Р) многокутника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F255C-D99F-406C-9A21-121CDC2B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8894306" y="548640"/>
            <a:ext cx="3297694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67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F255C-D99F-406C-9A21-121CDC2B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8894306" y="548640"/>
            <a:ext cx="3297694" cy="5760720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2BA2F5D-3644-41ED-AECD-8388C31BD7A0}"/>
              </a:ext>
            </a:extLst>
          </p:cNvPr>
          <p:cNvCxnSpPr>
            <a:cxnSpLocks/>
          </p:cNvCxnSpPr>
          <p:nvPr/>
        </p:nvCxnSpPr>
        <p:spPr>
          <a:xfrm>
            <a:off x="257888" y="1419121"/>
            <a:ext cx="7046755" cy="66695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C8150FD-CF8A-4E87-AC0E-4579C257E77D}"/>
              </a:ext>
            </a:extLst>
          </p:cNvPr>
          <p:cNvSpPr txBox="1"/>
          <p:nvPr/>
        </p:nvSpPr>
        <p:spPr>
          <a:xfrm>
            <a:off x="3349852" y="1022493"/>
            <a:ext cx="1658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пряма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69F1A4-682F-4453-8503-4D6786D08221}"/>
              </a:ext>
            </a:extLst>
          </p:cNvPr>
          <p:cNvSpPr txBox="1"/>
          <p:nvPr/>
        </p:nvSpPr>
        <p:spPr>
          <a:xfrm>
            <a:off x="499390" y="629028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2908F-CCD7-4ABF-9358-E8121E5C59E1}"/>
              </a:ext>
            </a:extLst>
          </p:cNvPr>
          <p:cNvSpPr txBox="1"/>
          <p:nvPr/>
        </p:nvSpPr>
        <p:spPr>
          <a:xfrm>
            <a:off x="6725532" y="960938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О</a:t>
            </a:r>
          </a:p>
        </p:txBody>
      </p:sp>
      <p:sp>
        <p:nvSpPr>
          <p:cNvPr id="9" name="Облачко с текстом: прямоугольное 8">
            <a:extLst>
              <a:ext uri="{FF2B5EF4-FFF2-40B4-BE49-F238E27FC236}">
                <a16:creationId xmlns:a16="http://schemas.microsoft.com/office/drawing/2014/main" id="{CD42AEDA-E4FC-464A-86F6-2EFD714CEBFB}"/>
              </a:ext>
            </a:extLst>
          </p:cNvPr>
          <p:cNvSpPr/>
          <p:nvPr/>
        </p:nvSpPr>
        <p:spPr>
          <a:xfrm>
            <a:off x="7736065" y="0"/>
            <a:ext cx="1727975" cy="1921877"/>
          </a:xfrm>
          <a:prstGeom prst="wedgeRectCallout">
            <a:avLst>
              <a:gd name="adj1" fmla="val 76993"/>
              <a:gd name="adj2" fmla="val 4713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Назвіть геометричні фігури.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7B52CAF-3AE0-43B3-AD61-25D7D18443B2}"/>
              </a:ext>
            </a:extLst>
          </p:cNvPr>
          <p:cNvSpPr/>
          <p:nvPr/>
        </p:nvSpPr>
        <p:spPr>
          <a:xfrm>
            <a:off x="5066472" y="3297354"/>
            <a:ext cx="136186" cy="123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D0B74C1-A3D2-4B79-B8AD-EEFE2FAA4E5F}"/>
              </a:ext>
            </a:extLst>
          </p:cNvPr>
          <p:cNvSpPr/>
          <p:nvPr/>
        </p:nvSpPr>
        <p:spPr>
          <a:xfrm>
            <a:off x="1669916" y="3297354"/>
            <a:ext cx="136186" cy="123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11AA779-1381-4494-B95E-EFD7DAA8B458}"/>
              </a:ext>
            </a:extLst>
          </p:cNvPr>
          <p:cNvSpPr/>
          <p:nvPr/>
        </p:nvSpPr>
        <p:spPr>
          <a:xfrm>
            <a:off x="2840478" y="4474723"/>
            <a:ext cx="155641" cy="1574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A11F768-CDF7-48A5-9E8D-5F12B8681544}"/>
              </a:ext>
            </a:extLst>
          </p:cNvPr>
          <p:cNvCxnSpPr>
            <a:cxnSpLocks/>
            <a:stCxn id="13" idx="6"/>
            <a:endCxn id="12" idx="2"/>
          </p:cNvCxnSpPr>
          <p:nvPr/>
        </p:nvCxnSpPr>
        <p:spPr>
          <a:xfrm>
            <a:off x="1806102" y="3359124"/>
            <a:ext cx="326037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79F474E-A7A3-49C3-B628-707214E58FC3}"/>
              </a:ext>
            </a:extLst>
          </p:cNvPr>
          <p:cNvSpPr txBox="1"/>
          <p:nvPr/>
        </p:nvSpPr>
        <p:spPr>
          <a:xfrm>
            <a:off x="2693539" y="2775969"/>
            <a:ext cx="1658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відрізок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457B17-8C13-4AFC-9966-8F2B891FA894}"/>
              </a:ext>
            </a:extLst>
          </p:cNvPr>
          <p:cNvSpPr txBox="1"/>
          <p:nvPr/>
        </p:nvSpPr>
        <p:spPr>
          <a:xfrm>
            <a:off x="1386995" y="2497776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К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562CC0-F5C8-4009-9692-B8C088A47F2F}"/>
              </a:ext>
            </a:extLst>
          </p:cNvPr>
          <p:cNvSpPr txBox="1"/>
          <p:nvPr/>
        </p:nvSpPr>
        <p:spPr>
          <a:xfrm>
            <a:off x="4703152" y="2574507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М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A6B86B1-9F76-4CBA-B565-106FE3D3C1A4}"/>
              </a:ext>
            </a:extLst>
          </p:cNvPr>
          <p:cNvCxnSpPr>
            <a:cxnSpLocks/>
          </p:cNvCxnSpPr>
          <p:nvPr/>
        </p:nvCxnSpPr>
        <p:spPr>
          <a:xfrm>
            <a:off x="2844015" y="4553447"/>
            <a:ext cx="431292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C92A68A-B62C-478B-97A3-4FE170F0026C}"/>
              </a:ext>
            </a:extLst>
          </p:cNvPr>
          <p:cNvSpPr txBox="1"/>
          <p:nvPr/>
        </p:nvSpPr>
        <p:spPr>
          <a:xfrm>
            <a:off x="2486885" y="3806199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О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89B61E-65C2-4125-87FE-280D8A9283A5}"/>
              </a:ext>
            </a:extLst>
          </p:cNvPr>
          <p:cNvSpPr txBox="1"/>
          <p:nvPr/>
        </p:nvSpPr>
        <p:spPr>
          <a:xfrm>
            <a:off x="6367316" y="3806199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5972BB-9D51-4E8E-98B2-718B6CDCE2E1}"/>
              </a:ext>
            </a:extLst>
          </p:cNvPr>
          <p:cNvSpPr txBox="1"/>
          <p:nvPr/>
        </p:nvSpPr>
        <p:spPr>
          <a:xfrm>
            <a:off x="4018328" y="3957750"/>
            <a:ext cx="1658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промінь</a:t>
            </a:r>
          </a:p>
        </p:txBody>
      </p:sp>
    </p:spTree>
    <p:extLst>
      <p:ext uri="{BB962C8B-B14F-4D97-AF65-F5344CB8AC3E}">
        <p14:creationId xmlns:p14="http://schemas.microsoft.com/office/powerpoint/2010/main" val="41324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 animBg="1"/>
      <p:bldP spid="13" grpId="0" animBg="1"/>
      <p:bldP spid="14" grpId="0" animBg="1"/>
      <p:bldP spid="20" grpId="0"/>
      <p:bldP spid="21" grpId="0"/>
      <p:bldP spid="22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75B5A51-AF6B-497B-BE7F-C4657BE9FA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6621" y="15564"/>
            <a:ext cx="5635474" cy="1066151"/>
          </a:xfrm>
        </p:spPr>
        <p:txBody>
          <a:bodyPr>
            <a:normAutofit/>
          </a:bodyPr>
          <a:lstStyle/>
          <a:p>
            <a:pPr algn="ctr"/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1дм  = 10СМ</a:t>
            </a:r>
            <a:r>
              <a:rPr lang="uk-UA" sz="4800" i="1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F255C-D99F-406C-9A21-121CDC2B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8894306" y="548640"/>
            <a:ext cx="3297694" cy="5760720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2B0F0472-75A3-434B-9F18-5054F74AE687}"/>
              </a:ext>
            </a:extLst>
          </p:cNvPr>
          <p:cNvSpPr txBox="1">
            <a:spLocks/>
          </p:cNvSpPr>
          <p:nvPr/>
        </p:nvSpPr>
        <p:spPr>
          <a:xfrm>
            <a:off x="1731523" y="915051"/>
            <a:ext cx="5635474" cy="10661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10дм  = 1М</a:t>
            </a:r>
            <a:r>
              <a:rPr lang="uk-UA" sz="4800" i="1" dirty="0"/>
              <a:t> 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BFB47BA9-D3BB-4023-9235-7A34B0F66772}"/>
              </a:ext>
            </a:extLst>
          </p:cNvPr>
          <p:cNvSpPr txBox="1">
            <a:spLocks/>
          </p:cNvSpPr>
          <p:nvPr/>
        </p:nvSpPr>
        <p:spPr>
          <a:xfrm>
            <a:off x="1731523" y="1814538"/>
            <a:ext cx="5635474" cy="10661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1м  = 100СМ</a:t>
            </a:r>
            <a:r>
              <a:rPr lang="uk-UA" sz="4800" i="1" dirty="0"/>
              <a:t> 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174400EB-3A10-4621-936F-72D711D9DB89}"/>
              </a:ext>
            </a:extLst>
          </p:cNvPr>
          <p:cNvSpPr txBox="1">
            <a:spLocks/>
          </p:cNvSpPr>
          <p:nvPr/>
        </p:nvSpPr>
        <p:spPr>
          <a:xfrm>
            <a:off x="633046" y="3247100"/>
            <a:ext cx="6733951" cy="1929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uk-UA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r>
              <a:rPr lang="uk-UA" sz="4800" b="1" i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84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F255C-D99F-406C-9A21-121CDC2B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9583215" y="62471"/>
            <a:ext cx="2597285" cy="4537180"/>
          </a:xfrm>
          <a:prstGeom prst="rect">
            <a:avLst/>
          </a:prstGeom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174400EB-3A10-4621-936F-72D711D9DB89}"/>
              </a:ext>
            </a:extLst>
          </p:cNvPr>
          <p:cNvSpPr txBox="1">
            <a:spLocks/>
          </p:cNvSpPr>
          <p:nvPr/>
        </p:nvSpPr>
        <p:spPr>
          <a:xfrm>
            <a:off x="530239" y="-50512"/>
            <a:ext cx="7692326" cy="10661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   </a:t>
            </a:r>
            <a:r>
              <a:rPr lang="uk-UA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uk-UA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r>
              <a:rPr lang="uk-UA" sz="4800" b="1" i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Стрелка: штриховая вправо 1">
            <a:extLst>
              <a:ext uri="{FF2B5EF4-FFF2-40B4-BE49-F238E27FC236}">
                <a16:creationId xmlns:a16="http://schemas.microsoft.com/office/drawing/2014/main" id="{7F08DA93-9DD2-4C49-8555-E6D8F274D936}"/>
              </a:ext>
            </a:extLst>
          </p:cNvPr>
          <p:cNvSpPr/>
          <p:nvPr/>
        </p:nvSpPr>
        <p:spPr>
          <a:xfrm>
            <a:off x="1661807" y="774590"/>
            <a:ext cx="4886529" cy="48638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C740B5-EDF5-4358-94D3-74259AC01C4B}"/>
              </a:ext>
            </a:extLst>
          </p:cNvPr>
          <p:cNvSpPr txBox="1"/>
          <p:nvPr/>
        </p:nvSpPr>
        <p:spPr>
          <a:xfrm>
            <a:off x="418308" y="1611008"/>
            <a:ext cx="7393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Якщо перетворюємо більші одиниці в менші, </a:t>
            </a:r>
            <a:r>
              <a:rPr lang="uk-UA" sz="2400" dirty="0" err="1"/>
              <a:t>домножаємо</a:t>
            </a:r>
            <a:r>
              <a:rPr lang="uk-UA" sz="2400" dirty="0"/>
              <a:t> дане число  на 10.  </a:t>
            </a:r>
          </a:p>
        </p:txBody>
      </p:sp>
      <p:sp>
        <p:nvSpPr>
          <p:cNvPr id="12" name="Стрелка: штриховая вправо 11">
            <a:extLst>
              <a:ext uri="{FF2B5EF4-FFF2-40B4-BE49-F238E27FC236}">
                <a16:creationId xmlns:a16="http://schemas.microsoft.com/office/drawing/2014/main" id="{F61CD084-5399-4D33-B013-96898639E9C2}"/>
              </a:ext>
            </a:extLst>
          </p:cNvPr>
          <p:cNvSpPr/>
          <p:nvPr/>
        </p:nvSpPr>
        <p:spPr>
          <a:xfrm rot="10800000">
            <a:off x="3359452" y="2902619"/>
            <a:ext cx="2388140" cy="48638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2BA1B2-9F12-4CBB-9AA7-9E6FC78200DD}"/>
              </a:ext>
            </a:extLst>
          </p:cNvPr>
          <p:cNvSpPr txBox="1"/>
          <p:nvPr/>
        </p:nvSpPr>
        <p:spPr>
          <a:xfrm>
            <a:off x="408560" y="3513589"/>
            <a:ext cx="7393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Якщо перетворюємо менші одиниці в більші, ділимо дане число  на 10.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B6093C-82A1-454D-8625-C75A02675B84}"/>
              </a:ext>
            </a:extLst>
          </p:cNvPr>
          <p:cNvSpPr txBox="1"/>
          <p:nvPr/>
        </p:nvSpPr>
        <p:spPr>
          <a:xfrm>
            <a:off x="0" y="4862810"/>
            <a:ext cx="50972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4м + 70дм + 12м 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907857-6562-4DD5-83B0-BD03597ADBE5}"/>
              </a:ext>
            </a:extLst>
          </p:cNvPr>
          <p:cNvSpPr txBox="1"/>
          <p:nvPr/>
        </p:nvSpPr>
        <p:spPr>
          <a:xfrm>
            <a:off x="6669896" y="666550"/>
            <a:ext cx="259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(• 10)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FD584C-EA2B-402D-AB40-59201A79E159}"/>
              </a:ext>
            </a:extLst>
          </p:cNvPr>
          <p:cNvSpPr txBox="1"/>
          <p:nvPr/>
        </p:nvSpPr>
        <p:spPr>
          <a:xfrm>
            <a:off x="5969168" y="2724227"/>
            <a:ext cx="259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(: 10)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AAEC21-C121-4F9D-B2D3-1FCED630AB39}"/>
              </a:ext>
            </a:extLst>
          </p:cNvPr>
          <p:cNvSpPr txBox="1"/>
          <p:nvPr/>
        </p:nvSpPr>
        <p:spPr>
          <a:xfrm>
            <a:off x="4901930" y="4888678"/>
            <a:ext cx="436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4м + 7м + 12м =</a:t>
            </a:r>
          </a:p>
        </p:txBody>
      </p:sp>
    </p:spTree>
    <p:extLst>
      <p:ext uri="{BB962C8B-B14F-4D97-AF65-F5344CB8AC3E}">
        <p14:creationId xmlns:p14="http://schemas.microsoft.com/office/powerpoint/2010/main" val="335948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11" grpId="0"/>
      <p:bldP spid="12" grpId="0" animBg="1"/>
      <p:bldP spid="13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F255C-D99F-406C-9A21-121CDC2B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8894306" y="548640"/>
            <a:ext cx="3297694" cy="5760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8150FD-CF8A-4E87-AC0E-4579C257E77D}"/>
              </a:ext>
            </a:extLst>
          </p:cNvPr>
          <p:cNvSpPr txBox="1"/>
          <p:nvPr/>
        </p:nvSpPr>
        <p:spPr>
          <a:xfrm>
            <a:off x="2572612" y="438536"/>
            <a:ext cx="3297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Види кутів</a:t>
            </a:r>
          </a:p>
        </p:txBody>
      </p:sp>
      <p:sp>
        <p:nvSpPr>
          <p:cNvPr id="9" name="Облачко с текстом: прямоугольное 8">
            <a:extLst>
              <a:ext uri="{FF2B5EF4-FFF2-40B4-BE49-F238E27FC236}">
                <a16:creationId xmlns:a16="http://schemas.microsoft.com/office/drawing/2014/main" id="{CD42AEDA-E4FC-464A-86F6-2EFD714CEBFB}"/>
              </a:ext>
            </a:extLst>
          </p:cNvPr>
          <p:cNvSpPr/>
          <p:nvPr/>
        </p:nvSpPr>
        <p:spPr>
          <a:xfrm>
            <a:off x="7736065" y="0"/>
            <a:ext cx="1727975" cy="1921877"/>
          </a:xfrm>
          <a:prstGeom prst="wedgeRectCallout">
            <a:avLst>
              <a:gd name="adj1" fmla="val 76993"/>
              <a:gd name="adj2" fmla="val 4713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Вправа 3</a:t>
            </a:r>
          </a:p>
          <a:p>
            <a:pPr algn="ctr"/>
            <a:r>
              <a:rPr lang="uk-UA" dirty="0"/>
              <a:t>Ст.52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9F474E-A7A3-49C3-B628-707214E58FC3}"/>
              </a:ext>
            </a:extLst>
          </p:cNvPr>
          <p:cNvSpPr txBox="1"/>
          <p:nvPr/>
        </p:nvSpPr>
        <p:spPr>
          <a:xfrm>
            <a:off x="419042" y="1312599"/>
            <a:ext cx="6298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/>
              <a:t>Прямий кут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5972BB-9D51-4E8E-98B2-718B6CDCE2E1}"/>
              </a:ext>
            </a:extLst>
          </p:cNvPr>
          <p:cNvSpPr txBox="1"/>
          <p:nvPr/>
        </p:nvSpPr>
        <p:spPr>
          <a:xfrm>
            <a:off x="2507915" y="2597719"/>
            <a:ext cx="4535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i="1" dirty="0"/>
              <a:t>Гострий кут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B5EADE-E894-4EBF-B06D-E1EAAF0A8305}"/>
              </a:ext>
            </a:extLst>
          </p:cNvPr>
          <p:cNvSpPr txBox="1"/>
          <p:nvPr/>
        </p:nvSpPr>
        <p:spPr>
          <a:xfrm>
            <a:off x="4930097" y="3872592"/>
            <a:ext cx="3718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i="1" dirty="0"/>
              <a:t>Тупий кут</a:t>
            </a:r>
          </a:p>
        </p:txBody>
      </p:sp>
    </p:spTree>
    <p:extLst>
      <p:ext uri="{BB962C8B-B14F-4D97-AF65-F5344CB8AC3E}">
        <p14:creationId xmlns:p14="http://schemas.microsoft.com/office/powerpoint/2010/main" val="43115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015F1F-E5DC-44AE-A0AF-52505264EFAC}"/>
              </a:ext>
            </a:extLst>
          </p:cNvPr>
          <p:cNvSpPr/>
          <p:nvPr/>
        </p:nvSpPr>
        <p:spPr>
          <a:xfrm>
            <a:off x="2705100" y="731520"/>
            <a:ext cx="5577840" cy="303276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1A5310-FC67-4785-A361-84927ED60361}"/>
              </a:ext>
            </a:extLst>
          </p:cNvPr>
          <p:cNvSpPr txBox="1"/>
          <p:nvPr/>
        </p:nvSpPr>
        <p:spPr>
          <a:xfrm>
            <a:off x="1173480" y="4084320"/>
            <a:ext cx="8641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/>
              <a:t>	Прямокутник</a:t>
            </a:r>
            <a:r>
              <a:rPr lang="uk-UA" sz="4000" dirty="0"/>
              <a:t> – це </a:t>
            </a:r>
            <a:r>
              <a:rPr lang="uk-UA" sz="4000" b="1" dirty="0"/>
              <a:t>чотирикутник</a:t>
            </a:r>
            <a:r>
              <a:rPr lang="uk-UA" sz="4000" dirty="0"/>
              <a:t>,</a:t>
            </a:r>
          </a:p>
          <a:p>
            <a:r>
              <a:rPr lang="uk-UA" sz="4000" dirty="0"/>
              <a:t> у якого всі </a:t>
            </a:r>
            <a:r>
              <a:rPr lang="uk-UA" sz="4000" b="1" dirty="0"/>
              <a:t>кути прямі</a:t>
            </a:r>
            <a:r>
              <a:rPr lang="uk-UA" sz="40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95B2F-6829-4155-9994-B631EAC0010E}"/>
              </a:ext>
            </a:extLst>
          </p:cNvPr>
          <p:cNvSpPr txBox="1"/>
          <p:nvPr/>
        </p:nvSpPr>
        <p:spPr>
          <a:xfrm>
            <a:off x="2273687" y="0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2A972-3629-4827-8CE8-4604037E15F9}"/>
              </a:ext>
            </a:extLst>
          </p:cNvPr>
          <p:cNvSpPr txBox="1"/>
          <p:nvPr/>
        </p:nvSpPr>
        <p:spPr>
          <a:xfrm>
            <a:off x="8192665" y="0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65577-9E70-4231-8A59-25025B71DFF6}"/>
              </a:ext>
            </a:extLst>
          </p:cNvPr>
          <p:cNvSpPr txBox="1"/>
          <p:nvPr/>
        </p:nvSpPr>
        <p:spPr>
          <a:xfrm>
            <a:off x="8192665" y="3216414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84AA7F-2D2D-4C8F-9D65-771B1B1B93CE}"/>
              </a:ext>
            </a:extLst>
          </p:cNvPr>
          <p:cNvSpPr txBox="1"/>
          <p:nvPr/>
        </p:nvSpPr>
        <p:spPr>
          <a:xfrm>
            <a:off x="1935480" y="3296424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</a:t>
            </a:r>
            <a:r>
              <a:rPr lang="en-US" sz="4000" dirty="0"/>
              <a:t>D</a:t>
            </a:r>
            <a:endParaRPr lang="uk-UA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4349B2-42BD-4041-8C81-D4AD5A619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10424160" y="3296424"/>
            <a:ext cx="1767840" cy="30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015F1F-E5DC-44AE-A0AF-52505264EFAC}"/>
              </a:ext>
            </a:extLst>
          </p:cNvPr>
          <p:cNvSpPr/>
          <p:nvPr/>
        </p:nvSpPr>
        <p:spPr>
          <a:xfrm>
            <a:off x="3807954" y="707142"/>
            <a:ext cx="3036855" cy="286321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1A5310-FC67-4785-A361-84927ED60361}"/>
              </a:ext>
            </a:extLst>
          </p:cNvPr>
          <p:cNvSpPr txBox="1"/>
          <p:nvPr/>
        </p:nvSpPr>
        <p:spPr>
          <a:xfrm>
            <a:off x="1173480" y="4084320"/>
            <a:ext cx="8641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/>
              <a:t>	Квадрат</a:t>
            </a:r>
            <a:r>
              <a:rPr lang="uk-UA" sz="4000" dirty="0"/>
              <a:t> – це</a:t>
            </a:r>
            <a:r>
              <a:rPr lang="en-US" sz="4000" dirty="0"/>
              <a:t> </a:t>
            </a:r>
            <a:r>
              <a:rPr lang="uk-UA" sz="4000" b="1" dirty="0"/>
              <a:t>прямокутник</a:t>
            </a:r>
            <a:r>
              <a:rPr lang="uk-UA" sz="4000" dirty="0"/>
              <a:t>,</a:t>
            </a:r>
          </a:p>
          <a:p>
            <a:r>
              <a:rPr lang="uk-UA" sz="4000" dirty="0"/>
              <a:t> у якого всі сторони рівні (однакові).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95B2F-6829-4155-9994-B631EAC0010E}"/>
              </a:ext>
            </a:extLst>
          </p:cNvPr>
          <p:cNvSpPr txBox="1"/>
          <p:nvPr/>
        </p:nvSpPr>
        <p:spPr>
          <a:xfrm>
            <a:off x="6756896" y="3301202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</a:t>
            </a:r>
            <a:r>
              <a:rPr lang="en-US" sz="4000" dirty="0"/>
              <a:t>R</a:t>
            </a:r>
            <a:endParaRPr lang="uk-UA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2A972-3629-4827-8CE8-4604037E15F9}"/>
              </a:ext>
            </a:extLst>
          </p:cNvPr>
          <p:cNvSpPr txBox="1"/>
          <p:nvPr/>
        </p:nvSpPr>
        <p:spPr>
          <a:xfrm>
            <a:off x="6814050" y="268411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</a:t>
            </a:r>
            <a:r>
              <a:rPr lang="en-US" sz="4000" dirty="0"/>
              <a:t>T</a:t>
            </a:r>
            <a:endParaRPr lang="uk-UA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65577-9E70-4231-8A59-25025B71DFF6}"/>
              </a:ext>
            </a:extLst>
          </p:cNvPr>
          <p:cNvSpPr txBox="1"/>
          <p:nvPr/>
        </p:nvSpPr>
        <p:spPr>
          <a:xfrm>
            <a:off x="2945129" y="193179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</a:t>
            </a:r>
            <a:r>
              <a:rPr lang="en-US" sz="4000" dirty="0"/>
              <a:t>N</a:t>
            </a:r>
            <a:endParaRPr lang="uk-UA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84AA7F-2D2D-4C8F-9D65-771B1B1B93CE}"/>
              </a:ext>
            </a:extLst>
          </p:cNvPr>
          <p:cNvSpPr txBox="1"/>
          <p:nvPr/>
        </p:nvSpPr>
        <p:spPr>
          <a:xfrm>
            <a:off x="2945129" y="3119453"/>
            <a:ext cx="8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</a:t>
            </a:r>
            <a:r>
              <a:rPr lang="en-US" sz="4000" dirty="0"/>
              <a:t>P</a:t>
            </a:r>
            <a:endParaRPr lang="uk-UA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4349B2-42BD-4041-8C81-D4AD5A619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10424160" y="3296424"/>
            <a:ext cx="1767840" cy="30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426033-5874-434B-BD09-AB549F4E60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9" t="23371" r="31115" b="9314"/>
          <a:stretch/>
        </p:blipFill>
        <p:spPr>
          <a:xfrm>
            <a:off x="5943600" y="2380722"/>
            <a:ext cx="6236017" cy="42435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D4428-BC06-4667-8E3D-C1EE4BF1D4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3680"/>
            <a:ext cx="12179617" cy="1313898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4000" b="1" dirty="0">
                <a:solidFill>
                  <a:schemeClr val="tx1"/>
                </a:solidFill>
              </a:rPr>
              <a:t>	Периметр (Р) </a:t>
            </a:r>
            <a:r>
              <a:rPr lang="uk-UA" sz="4000" dirty="0">
                <a:solidFill>
                  <a:schemeClr val="tx1"/>
                </a:solidFill>
              </a:rPr>
              <a:t>многокутника</a:t>
            </a:r>
            <a:r>
              <a:rPr lang="uk-UA" sz="4000" b="1" dirty="0">
                <a:solidFill>
                  <a:schemeClr val="tx1"/>
                </a:solidFill>
              </a:rPr>
              <a:t> -  </a:t>
            </a:r>
            <a:br>
              <a:rPr lang="uk-UA" sz="4000" b="1" dirty="0">
                <a:solidFill>
                  <a:schemeClr val="tx1"/>
                </a:solidFill>
              </a:rPr>
            </a:br>
            <a:r>
              <a:rPr lang="uk-UA" sz="4000" b="1" dirty="0">
                <a:solidFill>
                  <a:schemeClr val="tx1"/>
                </a:solidFill>
              </a:rPr>
              <a:t>                   </a:t>
            </a:r>
            <a:r>
              <a:rPr lang="uk-UA" sz="4000" dirty="0">
                <a:solidFill>
                  <a:schemeClr val="tx1"/>
                </a:solidFill>
              </a:rPr>
              <a:t>це</a:t>
            </a:r>
            <a:r>
              <a:rPr lang="uk-UA" sz="4000" b="1" dirty="0">
                <a:solidFill>
                  <a:schemeClr val="tx1"/>
                </a:solidFill>
              </a:rPr>
              <a:t> сума довжин </a:t>
            </a:r>
            <a:r>
              <a:rPr lang="uk-UA" sz="4000" dirty="0">
                <a:solidFill>
                  <a:schemeClr val="tx1"/>
                </a:solidFill>
              </a:rPr>
              <a:t>усіх його сторін.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CE12111-6A81-4116-8E53-5570013D8C42}"/>
              </a:ext>
            </a:extLst>
          </p:cNvPr>
          <p:cNvSpPr txBox="1">
            <a:spLocks/>
          </p:cNvSpPr>
          <p:nvPr/>
        </p:nvSpPr>
        <p:spPr>
          <a:xfrm>
            <a:off x="6393530" y="2380722"/>
            <a:ext cx="5798470" cy="81337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/>
              <a:t>Вправа 9 (</a:t>
            </a:r>
            <a:r>
              <a:rPr lang="uk-UA" b="1" dirty="0" err="1"/>
              <a:t>ст</a:t>
            </a:r>
            <a:r>
              <a:rPr lang="uk-UA" b="1" dirty="0"/>
              <a:t> 53)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87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1A5310-FC67-4785-A361-84927ED60361}"/>
              </a:ext>
            </a:extLst>
          </p:cNvPr>
          <p:cNvSpPr txBox="1"/>
          <p:nvPr/>
        </p:nvSpPr>
        <p:spPr>
          <a:xfrm>
            <a:off x="594360" y="1143000"/>
            <a:ext cx="10988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/>
              <a:t>Ст. 53 вивчити визначення прямокутника, квадрата, периметра</a:t>
            </a:r>
            <a:r>
              <a:rPr lang="uk-UA" sz="4000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4349B2-42BD-4041-8C81-D4AD5A619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10287000" y="2077224"/>
            <a:ext cx="1767840" cy="30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9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</TotalTime>
  <Words>184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Галерея</vt:lpstr>
      <vt:lpstr>Повторюємо геометричні фігури  на площині.  Поняття периметр (Р) многокутника</vt:lpstr>
      <vt:lpstr>Презентация PowerPoint</vt:lpstr>
      <vt:lpstr>1дм  = 10СМ </vt:lpstr>
      <vt:lpstr>Презентация PowerPoint</vt:lpstr>
      <vt:lpstr>Презентация PowerPoint</vt:lpstr>
      <vt:lpstr>Презентация PowerPoint</vt:lpstr>
      <vt:lpstr>Презентация PowerPoint</vt:lpstr>
      <vt:lpstr> Периметр (Р) многокутника -                      це сума довжин усіх його сторін.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Повторюємо геометричні фігури  на площині.  Поняття периметр (Р) многокутника</dc:title>
  <dc:creator>Максим</dc:creator>
  <cp:lastModifiedBy>Максим</cp:lastModifiedBy>
  <cp:revision>2</cp:revision>
  <dcterms:created xsi:type="dcterms:W3CDTF">2023-10-09T17:48:29Z</dcterms:created>
  <dcterms:modified xsi:type="dcterms:W3CDTF">2023-10-10T06:47:27Z</dcterms:modified>
</cp:coreProperties>
</file>