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45720" tIns="45720" rIns="45720" bIns="45720" rtlCol="0" anchor="ctr">
            <a:normAutofit/>
          </a:bodyPr>
          <a:lstStyle>
            <a:lvl1pPr>
              <a:defRPr lang="en-US"/>
            </a:lvl1pPr>
          </a:lstStyle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931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0603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096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97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8064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779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26480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lang="en-US" sz="2000" b="0" kern="1200" spc="10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985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892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1596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1702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883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7DC0536C-C9D1-4D0E-B6D9-56B2CB887ADE}" type="datetimeFigureOut">
              <a:rPr lang="uk-UA" smtClean="0"/>
              <a:t>14.09.2023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969696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rgbClr val="777777"/>
                </a:solidFill>
              </a:defRPr>
            </a:lvl1pPr>
          </a:lstStyle>
          <a:p>
            <a:fld id="{6769D7F4-2641-45B7-9ACA-D0A4B4C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25069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5052B1A-158F-4304-92BD-AE64DD0D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360" y="393261"/>
            <a:ext cx="4212102" cy="549275"/>
          </a:xfrm>
        </p:spPr>
        <p:txBody>
          <a:bodyPr>
            <a:normAutofit/>
          </a:bodyPr>
          <a:lstStyle/>
          <a:p>
            <a:r>
              <a:rPr lang="uk-UA" sz="3200" dirty="0"/>
              <a:t>Вирази зі змінною</a:t>
            </a:r>
          </a:p>
        </p:txBody>
      </p:sp>
      <p:pic>
        <p:nvPicPr>
          <p:cNvPr id="7" name="Picture 2" descr="Фокусник с животными Одесса, Фокусы для детей с животными Одесса">
            <a:extLst>
              <a:ext uri="{FF2B5EF4-FFF2-40B4-BE49-F238E27FC236}">
                <a16:creationId xmlns:a16="http://schemas.microsoft.com/office/drawing/2014/main" id="{46731C4E-8EE4-4717-BB5F-CF9B9E6991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4"/>
          <a:stretch/>
        </p:blipFill>
        <p:spPr bwMode="auto">
          <a:xfrm flipH="1">
            <a:off x="9950547" y="0"/>
            <a:ext cx="2241453" cy="261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73BCBB5E-96D8-4F01-8ED6-113FADECD139}"/>
              </a:ext>
            </a:extLst>
          </p:cNvPr>
          <p:cNvSpPr txBox="1">
            <a:spLocks/>
          </p:cNvSpPr>
          <p:nvPr/>
        </p:nvSpPr>
        <p:spPr>
          <a:xfrm>
            <a:off x="3106029" y="1031240"/>
            <a:ext cx="4212102" cy="5492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/>
              <a:t>Вправа 6 (ст. 23)</a:t>
            </a: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FA6AF949-042B-4303-8D64-5E781B5F9DFE}"/>
              </a:ext>
            </a:extLst>
          </p:cNvPr>
          <p:cNvSpPr txBox="1">
            <a:spLocks/>
          </p:cNvSpPr>
          <p:nvPr/>
        </p:nvSpPr>
        <p:spPr>
          <a:xfrm>
            <a:off x="423789" y="1905000"/>
            <a:ext cx="4212102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63 - </a:t>
            </a:r>
            <a:r>
              <a:rPr lang="en-US" sz="6600" i="1" dirty="0"/>
              <a:t>n</a:t>
            </a:r>
            <a:r>
              <a:rPr lang="uk-UA" sz="6600" dirty="0"/>
              <a:t> : 6,</a:t>
            </a: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C3E2CF3C-96EE-43CD-B3DA-430C63A1A410}"/>
              </a:ext>
            </a:extLst>
          </p:cNvPr>
          <p:cNvSpPr txBox="1">
            <a:spLocks/>
          </p:cNvSpPr>
          <p:nvPr/>
        </p:nvSpPr>
        <p:spPr>
          <a:xfrm>
            <a:off x="4309403" y="1788356"/>
            <a:ext cx="4212102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якщо  </a:t>
            </a:r>
            <a:r>
              <a:rPr lang="en-US" sz="6600" i="1" dirty="0"/>
              <a:t>n</a:t>
            </a:r>
            <a:r>
              <a:rPr lang="uk-UA" sz="6600" dirty="0"/>
              <a:t> = 30</a:t>
            </a:r>
          </a:p>
        </p:txBody>
      </p:sp>
      <p:sp>
        <p:nvSpPr>
          <p:cNvPr id="12" name="Заголовок 3">
            <a:extLst>
              <a:ext uri="{FF2B5EF4-FFF2-40B4-BE49-F238E27FC236}">
                <a16:creationId xmlns:a16="http://schemas.microsoft.com/office/drawing/2014/main" id="{1BF056D6-ED63-47C2-A094-3F79336AC763}"/>
              </a:ext>
            </a:extLst>
          </p:cNvPr>
          <p:cNvSpPr txBox="1">
            <a:spLocks/>
          </p:cNvSpPr>
          <p:nvPr/>
        </p:nvSpPr>
        <p:spPr>
          <a:xfrm>
            <a:off x="591429" y="3535680"/>
            <a:ext cx="4620651" cy="1069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63 - 30 : 6 =</a:t>
            </a:r>
          </a:p>
        </p:txBody>
      </p:sp>
    </p:spTree>
    <p:extLst>
      <p:ext uri="{BB962C8B-B14F-4D97-AF65-F5344CB8AC3E}">
        <p14:creationId xmlns:p14="http://schemas.microsoft.com/office/powerpoint/2010/main" val="224156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EC2002-D2B5-4737-A549-894099221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723738"/>
          </a:xfrm>
        </p:spPr>
        <p:txBody>
          <a:bodyPr/>
          <a:lstStyle/>
          <a:p>
            <a:r>
              <a:rPr lang="uk-UA" dirty="0"/>
              <a:t>Обчисли, скільки грошей.</a:t>
            </a:r>
          </a:p>
        </p:txBody>
      </p:sp>
      <p:pic>
        <p:nvPicPr>
          <p:cNvPr id="3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B0B80880-B1EE-4F7F-A326-6862E2ED3C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8517548" y="912467"/>
            <a:ext cx="3674452" cy="503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5 гривень (банкнота) — Вікіпедія">
            <a:extLst>
              <a:ext uri="{FF2B5EF4-FFF2-40B4-BE49-F238E27FC236}">
                <a16:creationId xmlns:a16="http://schemas.microsoft.com/office/drawing/2014/main" id="{AF0D9977-82D3-412D-853C-8CAB0A0F3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80506" y="1573878"/>
            <a:ext cx="2021225" cy="106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5 гривень (банкнота) — Вікіпедія">
            <a:extLst>
              <a:ext uri="{FF2B5EF4-FFF2-40B4-BE49-F238E27FC236}">
                <a16:creationId xmlns:a16="http://schemas.microsoft.com/office/drawing/2014/main" id="{C3A1EFED-86AD-40DB-888A-85EFB9A14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3220" y="2043431"/>
            <a:ext cx="2021225" cy="106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5 гривень (банкнота) — Вікіпедія">
            <a:extLst>
              <a:ext uri="{FF2B5EF4-FFF2-40B4-BE49-F238E27FC236}">
                <a16:creationId xmlns:a16="http://schemas.microsoft.com/office/drawing/2014/main" id="{D76A5552-46F5-42E6-BB47-80715D6BD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91670" y="1669142"/>
            <a:ext cx="2021225" cy="106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5 гривень (банкнота) — Вікіпедія">
            <a:extLst>
              <a:ext uri="{FF2B5EF4-FFF2-40B4-BE49-F238E27FC236}">
                <a16:creationId xmlns:a16="http://schemas.microsoft.com/office/drawing/2014/main" id="{56D2AC8C-1254-4767-A459-0FFC183CA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41087" y="1885281"/>
            <a:ext cx="2021225" cy="106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5 гривень (банкнота) — Вікіпедія">
            <a:extLst>
              <a:ext uri="{FF2B5EF4-FFF2-40B4-BE49-F238E27FC236}">
                <a16:creationId xmlns:a16="http://schemas.microsoft.com/office/drawing/2014/main" id="{40AA3703-7B51-432B-92F1-1A88F8C50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80156" y="1669141"/>
            <a:ext cx="2021225" cy="106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5 гривень (банкнота) — Вікіпедія">
            <a:extLst>
              <a:ext uri="{FF2B5EF4-FFF2-40B4-BE49-F238E27FC236}">
                <a16:creationId xmlns:a16="http://schemas.microsoft.com/office/drawing/2014/main" id="{FCBB4EFF-C6E4-44F2-A291-BAA44FC57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29571" y="2101422"/>
            <a:ext cx="2021225" cy="106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3942D3C5-4A25-4CAB-AB4B-755DEC523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18" y="4876800"/>
            <a:ext cx="2163432" cy="114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45AF96A7-0E93-49F5-BE04-D0DFA5483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086" y="5347307"/>
            <a:ext cx="2163432" cy="114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10 гривень (банкнота) — Вікіпедія">
            <a:extLst>
              <a:ext uri="{FF2B5EF4-FFF2-40B4-BE49-F238E27FC236}">
                <a16:creationId xmlns:a16="http://schemas.microsoft.com/office/drawing/2014/main" id="{CD30DC12-2F1C-421D-8F5F-FFF7CE65C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354" y="4781632"/>
            <a:ext cx="2163432" cy="114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49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DAB3A-064C-49BF-8991-DC5C2477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92" y="228600"/>
            <a:ext cx="969264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Задачі </a:t>
            </a:r>
            <a:br>
              <a:rPr lang="uk-UA" dirty="0"/>
            </a:br>
            <a:r>
              <a:rPr lang="uk-UA" dirty="0"/>
              <a:t>на знаходження </a:t>
            </a:r>
            <a:r>
              <a:rPr lang="uk-UA" u="sng" dirty="0"/>
              <a:t>невідомого доданка</a:t>
            </a: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5367814-F34F-4788-9041-9ABDFE2F115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0659" y="0"/>
            <a:ext cx="1701341" cy="282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8CF6D13-B9AF-48A7-8974-AC3DAEC70A79}"/>
              </a:ext>
            </a:extLst>
          </p:cNvPr>
          <p:cNvSpPr txBox="1">
            <a:spLocks/>
          </p:cNvSpPr>
          <p:nvPr/>
        </p:nvSpPr>
        <p:spPr>
          <a:xfrm>
            <a:off x="3619779" y="1831699"/>
            <a:ext cx="3508248" cy="7464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/>
              <a:t> доданок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3D9986A-FC9F-48DA-914C-16E5198DDE54}"/>
              </a:ext>
            </a:extLst>
          </p:cNvPr>
          <p:cNvSpPr txBox="1">
            <a:spLocks/>
          </p:cNvSpPr>
          <p:nvPr/>
        </p:nvSpPr>
        <p:spPr>
          <a:xfrm>
            <a:off x="6706361" y="1780150"/>
            <a:ext cx="3508248" cy="7921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/>
              <a:t>сума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0A9942-D4D3-4665-A8C9-6E1EAF167A2D}"/>
              </a:ext>
            </a:extLst>
          </p:cNvPr>
          <p:cNvSpPr txBox="1">
            <a:spLocks/>
          </p:cNvSpPr>
          <p:nvPr/>
        </p:nvSpPr>
        <p:spPr>
          <a:xfrm>
            <a:off x="111530" y="1803010"/>
            <a:ext cx="3508248" cy="7464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/>
              <a:t> доданок</a:t>
            </a:r>
          </a:p>
        </p:txBody>
      </p:sp>
      <p:pic>
        <p:nvPicPr>
          <p:cNvPr id="2052" name="Picture 4" descr="Коробка з цукерками &quot;Classic opera&quot;">
            <a:extLst>
              <a:ext uri="{FF2B5EF4-FFF2-40B4-BE49-F238E27FC236}">
                <a16:creationId xmlns:a16="http://schemas.microsoft.com/office/drawing/2014/main" id="{95967F5F-7377-4C25-BD06-F0638223E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11" y="4704379"/>
            <a:ext cx="1968024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оробка з цукерками Ферреро Роше - з доставкою: Трускавець, Дрогобич,  Борислав, Східниця - доставка квітів та подарунків за найкращою ціною |  ukraine-flowers">
            <a:extLst>
              <a:ext uri="{FF2B5EF4-FFF2-40B4-BE49-F238E27FC236}">
                <a16:creationId xmlns:a16="http://schemas.microsoft.com/office/drawing/2014/main" id="{AFA30092-09AB-4218-BC62-CDACB2EF5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89" b="96000" l="9778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3" y="3087418"/>
            <a:ext cx="3363380" cy="336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E6536616-DCE9-4D8A-BACA-0F51092B8D9D}"/>
              </a:ext>
            </a:extLst>
          </p:cNvPr>
          <p:cNvSpPr/>
          <p:nvPr/>
        </p:nvSpPr>
        <p:spPr>
          <a:xfrm>
            <a:off x="9431687" y="1650229"/>
            <a:ext cx="596439" cy="1341121"/>
          </a:xfrm>
          <a:prstGeom prst="rightBrace">
            <a:avLst>
              <a:gd name="adj1" fmla="val 8333"/>
              <a:gd name="adj2" fmla="val 51351"/>
            </a:avLst>
          </a:prstGeom>
          <a:noFill/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авая фигурная скобка 11">
            <a:extLst>
              <a:ext uri="{FF2B5EF4-FFF2-40B4-BE49-F238E27FC236}">
                <a16:creationId xmlns:a16="http://schemas.microsoft.com/office/drawing/2014/main" id="{8D51721F-2950-4861-8835-A74418060B18}"/>
              </a:ext>
            </a:extLst>
          </p:cNvPr>
          <p:cNvSpPr/>
          <p:nvPr/>
        </p:nvSpPr>
        <p:spPr>
          <a:xfrm>
            <a:off x="3541515" y="3429001"/>
            <a:ext cx="631352" cy="2927518"/>
          </a:xfrm>
          <a:prstGeom prst="rightBrace">
            <a:avLst>
              <a:gd name="adj1" fmla="val 8333"/>
              <a:gd name="adj2" fmla="val 51351"/>
            </a:avLst>
          </a:prstGeom>
          <a:noFill/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7A9956-EE77-4298-A2F5-02B1CFBEC47A}"/>
              </a:ext>
            </a:extLst>
          </p:cNvPr>
          <p:cNvSpPr txBox="1"/>
          <p:nvPr/>
        </p:nvSpPr>
        <p:spPr>
          <a:xfrm>
            <a:off x="4416330" y="4538817"/>
            <a:ext cx="1679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34ц.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7D2DAD-A2FC-41DA-9DE3-320B2802FC57}"/>
              </a:ext>
            </a:extLst>
          </p:cNvPr>
          <p:cNvSpPr txBox="1"/>
          <p:nvPr/>
        </p:nvSpPr>
        <p:spPr>
          <a:xfrm>
            <a:off x="1618383" y="3479917"/>
            <a:ext cx="1679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25ц.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EE9DEC-5A90-4C1E-B61A-4585127956C0}"/>
              </a:ext>
            </a:extLst>
          </p:cNvPr>
          <p:cNvSpPr txBox="1"/>
          <p:nvPr/>
        </p:nvSpPr>
        <p:spPr>
          <a:xfrm>
            <a:off x="317810" y="5530559"/>
            <a:ext cx="1679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?ц.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814957E-C22E-4E4E-975C-6D3D953FD517}"/>
              </a:ext>
            </a:extLst>
          </p:cNvPr>
          <p:cNvSpPr txBox="1">
            <a:spLocks/>
          </p:cNvSpPr>
          <p:nvPr/>
        </p:nvSpPr>
        <p:spPr>
          <a:xfrm>
            <a:off x="1141948" y="2361356"/>
            <a:ext cx="9184398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i="1" dirty="0"/>
              <a:t>Складіть та розв’яжіть задачу за малюнком </a:t>
            </a:r>
          </a:p>
        </p:txBody>
      </p:sp>
    </p:spTree>
    <p:extLst>
      <p:ext uri="{BB962C8B-B14F-4D97-AF65-F5344CB8AC3E}">
        <p14:creationId xmlns:p14="http://schemas.microsoft.com/office/powerpoint/2010/main" val="23106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 animBg="1"/>
      <p:bldP spid="12" grpId="0" animBg="1"/>
      <p:bldP spid="10" grpId="0"/>
      <p:bldP spid="16" grpId="0"/>
      <p:bldP spid="17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DAB3A-064C-49BF-8991-DC5C2477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92" y="228600"/>
            <a:ext cx="9692640" cy="93740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Задача </a:t>
            </a:r>
            <a:br>
              <a:rPr lang="uk-UA" dirty="0"/>
            </a:br>
            <a:r>
              <a:rPr lang="uk-UA" dirty="0"/>
              <a:t>на знаходження </a:t>
            </a:r>
            <a:r>
              <a:rPr lang="uk-UA" u="sng" dirty="0"/>
              <a:t>невідомого доданка</a:t>
            </a: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5367814-F34F-4788-9041-9ABDFE2F115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0659" y="0"/>
            <a:ext cx="1701341" cy="282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авая фигурная скобка 11">
            <a:extLst>
              <a:ext uri="{FF2B5EF4-FFF2-40B4-BE49-F238E27FC236}">
                <a16:creationId xmlns:a16="http://schemas.microsoft.com/office/drawing/2014/main" id="{8D51721F-2950-4861-8835-A74418060B18}"/>
              </a:ext>
            </a:extLst>
          </p:cNvPr>
          <p:cNvSpPr/>
          <p:nvPr/>
        </p:nvSpPr>
        <p:spPr>
          <a:xfrm>
            <a:off x="4852954" y="3734203"/>
            <a:ext cx="631352" cy="1840409"/>
          </a:xfrm>
          <a:prstGeom prst="rightBrace">
            <a:avLst>
              <a:gd name="adj1" fmla="val 0"/>
              <a:gd name="adj2" fmla="val 51351"/>
            </a:avLst>
          </a:prstGeom>
          <a:noFill/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7A9956-EE77-4298-A2F5-02B1CFBEC47A}"/>
              </a:ext>
            </a:extLst>
          </p:cNvPr>
          <p:cNvSpPr txBox="1"/>
          <p:nvPr/>
        </p:nvSpPr>
        <p:spPr>
          <a:xfrm>
            <a:off x="5629072" y="4330169"/>
            <a:ext cx="1679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64кг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F8A3DA03-11A9-4DBB-97E9-D7B8E9F08BDB}"/>
              </a:ext>
            </a:extLst>
          </p:cNvPr>
          <p:cNvSpPr txBox="1">
            <a:spLocks/>
          </p:cNvSpPr>
          <p:nvPr/>
        </p:nvSpPr>
        <p:spPr>
          <a:xfrm>
            <a:off x="-1" y="1446302"/>
            <a:ext cx="10490659" cy="18884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	У трьох ящиках 64кг винограду. У першому ящику 14 кг винограду, у другому – 21 кг .  Скільки кілограмів винограду у третьому ящику?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5CAE50-E412-4CA2-81FE-22F7742DD884}"/>
              </a:ext>
            </a:extLst>
          </p:cNvPr>
          <p:cNvSpPr/>
          <p:nvPr/>
        </p:nvSpPr>
        <p:spPr>
          <a:xfrm>
            <a:off x="1303506" y="3615018"/>
            <a:ext cx="2937754" cy="470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887BC91-86E3-4D22-BA85-5DF234EB666D}"/>
              </a:ext>
            </a:extLst>
          </p:cNvPr>
          <p:cNvSpPr/>
          <p:nvPr/>
        </p:nvSpPr>
        <p:spPr>
          <a:xfrm>
            <a:off x="1303506" y="4085617"/>
            <a:ext cx="2937754" cy="598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DEF9CFA-4E7F-44DB-AB58-9541B9BD3571}"/>
              </a:ext>
            </a:extLst>
          </p:cNvPr>
          <p:cNvSpPr/>
          <p:nvPr/>
        </p:nvSpPr>
        <p:spPr>
          <a:xfrm>
            <a:off x="1303506" y="4684112"/>
            <a:ext cx="2937754" cy="8581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733ABB5-6788-4C21-B4EB-0FB24E971BD6}"/>
              </a:ext>
            </a:extLst>
          </p:cNvPr>
          <p:cNvSpPr txBox="1">
            <a:spLocks/>
          </p:cNvSpPr>
          <p:nvPr/>
        </p:nvSpPr>
        <p:spPr>
          <a:xfrm>
            <a:off x="2302312" y="6045211"/>
            <a:ext cx="7080839" cy="707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i="1" dirty="0"/>
              <a:t>Р</a:t>
            </a:r>
            <a:r>
              <a:rPr lang="uk-UA" sz="3200" i="1" dirty="0" err="1"/>
              <a:t>озв’яжи</a:t>
            </a:r>
            <a:r>
              <a:rPr lang="uk-UA" sz="3200" i="1" dirty="0"/>
              <a:t> задачу двома способами </a:t>
            </a:r>
          </a:p>
        </p:txBody>
      </p:sp>
    </p:spTree>
    <p:extLst>
      <p:ext uri="{BB962C8B-B14F-4D97-AF65-F5344CB8AC3E}">
        <p14:creationId xmlns:p14="http://schemas.microsoft.com/office/powerpoint/2010/main" val="42962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0" grpId="0"/>
      <p:bldP spid="14" grpId="0"/>
      <p:bldP spid="4" grpId="0" animBg="1"/>
      <p:bldP spid="18" grpId="0" animBg="1"/>
      <p:bldP spid="19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411ABF-FC68-4A93-8702-E06E3C23A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842" y="-110744"/>
            <a:ext cx="3446315" cy="1014276"/>
          </a:xfrm>
        </p:spPr>
        <p:txBody>
          <a:bodyPr>
            <a:normAutofit/>
          </a:bodyPr>
          <a:lstStyle/>
          <a:p>
            <a:r>
              <a:rPr lang="uk-UA" dirty="0"/>
              <a:t>Задача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74B461F-7E33-4500-976D-A8D1B7A3C258}"/>
              </a:ext>
            </a:extLst>
          </p:cNvPr>
          <p:cNvSpPr txBox="1">
            <a:spLocks/>
          </p:cNvSpPr>
          <p:nvPr/>
        </p:nvSpPr>
        <p:spPr>
          <a:xfrm>
            <a:off x="4372841" y="396394"/>
            <a:ext cx="3446315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І спосіб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A365125-2E6A-4F67-95DB-DB29CFB3F615}"/>
              </a:ext>
            </a:extLst>
          </p:cNvPr>
          <p:cNvSpPr txBox="1">
            <a:spLocks/>
          </p:cNvSpPr>
          <p:nvPr/>
        </p:nvSpPr>
        <p:spPr>
          <a:xfrm>
            <a:off x="744361" y="1211618"/>
            <a:ext cx="3446315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1) 14 + 21 =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4BFA2F1-D3D0-4FCC-B311-99E3AE07360E}"/>
              </a:ext>
            </a:extLst>
          </p:cNvPr>
          <p:cNvSpPr txBox="1">
            <a:spLocks/>
          </p:cNvSpPr>
          <p:nvPr/>
        </p:nvSpPr>
        <p:spPr>
          <a:xfrm>
            <a:off x="6095998" y="1271790"/>
            <a:ext cx="5115953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- у двох ящиках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4149B92-AC5D-40AA-ABA3-A72D3C6F7F3E}"/>
              </a:ext>
            </a:extLst>
          </p:cNvPr>
          <p:cNvSpPr txBox="1">
            <a:spLocks/>
          </p:cNvSpPr>
          <p:nvPr/>
        </p:nvSpPr>
        <p:spPr>
          <a:xfrm>
            <a:off x="744361" y="2225894"/>
            <a:ext cx="3446315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2) 64 -       =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5E5CAE8-15EB-47FE-BFFF-A6B4402536CF}"/>
              </a:ext>
            </a:extLst>
          </p:cNvPr>
          <p:cNvSpPr txBox="1">
            <a:spLocks/>
          </p:cNvSpPr>
          <p:nvPr/>
        </p:nvSpPr>
        <p:spPr>
          <a:xfrm>
            <a:off x="4190676" y="2921862"/>
            <a:ext cx="3446315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ІІ спосіб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DE595FF-2F13-4D5F-8A9A-22E4E6D411A2}"/>
              </a:ext>
            </a:extLst>
          </p:cNvPr>
          <p:cNvSpPr txBox="1">
            <a:spLocks/>
          </p:cNvSpPr>
          <p:nvPr/>
        </p:nvSpPr>
        <p:spPr>
          <a:xfrm>
            <a:off x="744361" y="3735618"/>
            <a:ext cx="4277805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1) 64 -  14      =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C7EAE2D-AE78-4A00-80BB-DD6B4F2EA2EC}"/>
              </a:ext>
            </a:extLst>
          </p:cNvPr>
          <p:cNvSpPr txBox="1">
            <a:spLocks/>
          </p:cNvSpPr>
          <p:nvPr/>
        </p:nvSpPr>
        <p:spPr>
          <a:xfrm>
            <a:off x="5910504" y="3556448"/>
            <a:ext cx="5115953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- у ІІ і ІІІ ящиках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8011DBF-1BF1-4742-ABEF-C26D468DFC24}"/>
              </a:ext>
            </a:extLst>
          </p:cNvPr>
          <p:cNvSpPr txBox="1">
            <a:spLocks/>
          </p:cNvSpPr>
          <p:nvPr/>
        </p:nvSpPr>
        <p:spPr>
          <a:xfrm>
            <a:off x="744361" y="4643358"/>
            <a:ext cx="4277805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2) 50 -  21      =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E83DD303-B37B-494A-8916-650239331F3E}"/>
              </a:ext>
            </a:extLst>
          </p:cNvPr>
          <p:cNvSpPr txBox="1">
            <a:spLocks/>
          </p:cNvSpPr>
          <p:nvPr/>
        </p:nvSpPr>
        <p:spPr>
          <a:xfrm>
            <a:off x="1389130" y="5480647"/>
            <a:ext cx="10329258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Відповідь: 29кг винограду у ІІІ ящику.</a:t>
            </a:r>
          </a:p>
        </p:txBody>
      </p:sp>
    </p:spTree>
    <p:extLst>
      <p:ext uri="{BB962C8B-B14F-4D97-AF65-F5344CB8AC3E}">
        <p14:creationId xmlns:p14="http://schemas.microsoft.com/office/powerpoint/2010/main" val="153186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25E61-03C6-46F5-B159-F848E0CD3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306" y="1916349"/>
            <a:ext cx="9692640" cy="3025301"/>
          </a:xfrm>
        </p:spPr>
        <p:txBody>
          <a:bodyPr>
            <a:normAutofit/>
          </a:bodyPr>
          <a:lstStyle/>
          <a:p>
            <a:r>
              <a:rPr lang="uk-UA" sz="8000" dirty="0"/>
              <a:t>Ст.23  </a:t>
            </a:r>
            <a:r>
              <a:rPr lang="uk-UA" sz="9600" dirty="0"/>
              <a:t>задача</a:t>
            </a:r>
            <a:r>
              <a:rPr lang="uk-UA" sz="8000" dirty="0"/>
              <a:t> 4), приклади 5 ( 1 і 3)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93C2F12F-87D1-4036-957C-D62A4B1DA0A5}"/>
              </a:ext>
            </a:extLst>
          </p:cNvPr>
          <p:cNvSpPr txBox="1">
            <a:spLocks/>
          </p:cNvSpPr>
          <p:nvPr/>
        </p:nvSpPr>
        <p:spPr>
          <a:xfrm>
            <a:off x="4219081" y="311286"/>
            <a:ext cx="3446315" cy="10142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Виконай</a:t>
            </a:r>
          </a:p>
        </p:txBody>
      </p:sp>
      <p:pic>
        <p:nvPicPr>
          <p:cNvPr id="4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6DA848FE-A93B-439F-968C-5282D26477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9712061" y="3429000"/>
            <a:ext cx="2479939" cy="339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595106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Вид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866257B-E5CE-4C43-9210-F2DE76BE10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120</TotalTime>
  <Words>154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Schoolbook</vt:lpstr>
      <vt:lpstr>Wingdings 2</vt:lpstr>
      <vt:lpstr>Вид</vt:lpstr>
      <vt:lpstr>Вирази зі змінною</vt:lpstr>
      <vt:lpstr>Обчисли, скільки грошей.</vt:lpstr>
      <vt:lpstr>Задачі  на знаходження невідомого доданка</vt:lpstr>
      <vt:lpstr>Задача  на знаходження невідомого доданка</vt:lpstr>
      <vt:lpstr>Задача</vt:lpstr>
      <vt:lpstr>Ст.23  задача 4), приклади 5 ( 1 і 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Вирази зі змінною</dc:title>
  <dc:creator>Максим</dc:creator>
  <cp:lastModifiedBy>Максим</cp:lastModifiedBy>
  <cp:revision>3</cp:revision>
  <dcterms:created xsi:type="dcterms:W3CDTF">2023-09-13T18:02:38Z</dcterms:created>
  <dcterms:modified xsi:type="dcterms:W3CDTF">2023-09-14T07:47:01Z</dcterms:modified>
</cp:coreProperties>
</file>