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365" r:id="rId2"/>
    <p:sldId id="256" r:id="rId3"/>
    <p:sldId id="282" r:id="rId4"/>
    <p:sldId id="283" r:id="rId5"/>
    <p:sldId id="363" r:id="rId6"/>
    <p:sldId id="364" r:id="rId7"/>
    <p:sldId id="362" r:id="rId8"/>
    <p:sldId id="359" r:id="rId9"/>
    <p:sldId id="3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6983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377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3317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3488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4698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8864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7155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2855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8394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267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9713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075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9771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6035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2177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0502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8564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E7FC1A9-501B-4247-A50B-83A947E66A22}" type="datetimeFigureOut">
              <a:rPr lang="uk-UA" smtClean="0"/>
              <a:t>15.05.2023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A4CF1-AFDF-4325-AD37-7A1BC4F8EF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18939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9EF65D-E92D-4A1F-9E7E-F19E5D95C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5449889" cy="827442"/>
          </a:xfrm>
        </p:spPr>
        <p:txBody>
          <a:bodyPr/>
          <a:lstStyle/>
          <a:p>
            <a:r>
              <a:rPr lang="uk-UA" dirty="0"/>
              <a:t>Сьогодні на </a:t>
            </a:r>
            <a:r>
              <a:rPr lang="uk-UA" dirty="0" err="1"/>
              <a:t>уроці</a:t>
            </a:r>
            <a:r>
              <a:rPr lang="uk-UA" dirty="0"/>
              <a:t>: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5EF4C4FE-EB75-4483-8AB8-2D1B102D5580}"/>
              </a:ext>
            </a:extLst>
          </p:cNvPr>
          <p:cNvSpPr txBox="1">
            <a:spLocks/>
          </p:cNvSpPr>
          <p:nvPr/>
        </p:nvSpPr>
        <p:spPr>
          <a:xfrm>
            <a:off x="798511" y="1415286"/>
            <a:ext cx="10891741" cy="827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- продовжуємо вивчати  таблицю множення;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E6CB8D4-8D71-4009-9BB5-9444163244B9}"/>
              </a:ext>
            </a:extLst>
          </p:cNvPr>
          <p:cNvSpPr txBox="1">
            <a:spLocks/>
          </p:cNvSpPr>
          <p:nvPr/>
        </p:nvSpPr>
        <p:spPr>
          <a:xfrm>
            <a:off x="993114" y="3015279"/>
            <a:ext cx="9839009" cy="827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- повторюємо кратне порівняння;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D3D0F1F-7EC2-41F5-B61B-61FC6E9C344B}"/>
              </a:ext>
            </a:extLst>
          </p:cNvPr>
          <p:cNvSpPr txBox="1">
            <a:spLocks/>
          </p:cNvSpPr>
          <p:nvPr/>
        </p:nvSpPr>
        <p:spPr>
          <a:xfrm>
            <a:off x="993113" y="4068012"/>
            <a:ext cx="9839009" cy="827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- застосовуємо знання про порядок дій у виразах;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E1E3CF2-3FCA-4E4F-8979-9449036310B3}"/>
              </a:ext>
            </a:extLst>
          </p:cNvPr>
          <p:cNvSpPr txBox="1">
            <a:spLocks/>
          </p:cNvSpPr>
          <p:nvPr/>
        </p:nvSpPr>
        <p:spPr>
          <a:xfrm>
            <a:off x="993112" y="5668005"/>
            <a:ext cx="9839009" cy="827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- розв’язуємо складені задачі.</a:t>
            </a:r>
          </a:p>
        </p:txBody>
      </p:sp>
    </p:spTree>
    <p:extLst>
      <p:ext uri="{BB962C8B-B14F-4D97-AF65-F5344CB8AC3E}">
        <p14:creationId xmlns:p14="http://schemas.microsoft.com/office/powerpoint/2010/main" val="86287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8DEE63F-B866-425A-BCCF-039A4B1F3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299" y="410515"/>
            <a:ext cx="10819058" cy="1400530"/>
          </a:xfrm>
        </p:spPr>
        <p:txBody>
          <a:bodyPr/>
          <a:lstStyle/>
          <a:p>
            <a:r>
              <a:rPr lang="uk-UA" dirty="0" err="1"/>
              <a:t>Запиши</a:t>
            </a:r>
            <a:r>
              <a:rPr lang="uk-UA" dirty="0"/>
              <a:t>, добуток яких чисел дорівнює  числу</a:t>
            </a:r>
          </a:p>
        </p:txBody>
      </p:sp>
      <p:sp>
        <p:nvSpPr>
          <p:cNvPr id="5" name="Облако 4">
            <a:extLst>
              <a:ext uri="{FF2B5EF4-FFF2-40B4-BE49-F238E27FC236}">
                <a16:creationId xmlns:a16="http://schemas.microsoft.com/office/drawing/2014/main" id="{14BF49F6-6C32-4C03-B226-B18C90B588DB}"/>
              </a:ext>
            </a:extLst>
          </p:cNvPr>
          <p:cNvSpPr/>
          <p:nvPr/>
        </p:nvSpPr>
        <p:spPr>
          <a:xfrm>
            <a:off x="662353" y="2732564"/>
            <a:ext cx="1631853" cy="1083212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chemeClr val="bg1"/>
                </a:solidFill>
              </a:rPr>
              <a:t>48</a:t>
            </a:r>
          </a:p>
        </p:txBody>
      </p:sp>
      <p:sp>
        <p:nvSpPr>
          <p:cNvPr id="6" name="Облако 5">
            <a:extLst>
              <a:ext uri="{FF2B5EF4-FFF2-40B4-BE49-F238E27FC236}">
                <a16:creationId xmlns:a16="http://schemas.microsoft.com/office/drawing/2014/main" id="{A72AA59E-ADF7-4B32-86F7-3B964C41C637}"/>
              </a:ext>
            </a:extLst>
          </p:cNvPr>
          <p:cNvSpPr/>
          <p:nvPr/>
        </p:nvSpPr>
        <p:spPr>
          <a:xfrm>
            <a:off x="3261360" y="1654126"/>
            <a:ext cx="1631853" cy="1083212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chemeClr val="bg1"/>
                </a:solidFill>
              </a:rPr>
              <a:t>24</a:t>
            </a:r>
          </a:p>
        </p:txBody>
      </p:sp>
      <p:sp>
        <p:nvSpPr>
          <p:cNvPr id="7" name="Облако 6">
            <a:extLst>
              <a:ext uri="{FF2B5EF4-FFF2-40B4-BE49-F238E27FC236}">
                <a16:creationId xmlns:a16="http://schemas.microsoft.com/office/drawing/2014/main" id="{94127284-6497-46E3-ABA4-E8C88D0B3BD5}"/>
              </a:ext>
            </a:extLst>
          </p:cNvPr>
          <p:cNvSpPr/>
          <p:nvPr/>
        </p:nvSpPr>
        <p:spPr>
          <a:xfrm>
            <a:off x="5860367" y="2658708"/>
            <a:ext cx="1631853" cy="1083212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chemeClr val="bg1"/>
                </a:solidFill>
              </a:rPr>
              <a:t>42</a:t>
            </a:r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341EB142-FEF5-42D6-8070-24A18F445BA9}"/>
              </a:ext>
            </a:extLst>
          </p:cNvPr>
          <p:cNvSpPr/>
          <p:nvPr/>
        </p:nvSpPr>
        <p:spPr>
          <a:xfrm>
            <a:off x="8786446" y="1811045"/>
            <a:ext cx="1631853" cy="1083212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chemeClr val="bg1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89476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676E0B4-EDF7-454B-9A94-69000ACF1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4559"/>
            <a:ext cx="9608922" cy="1325563"/>
          </a:xfrm>
        </p:spPr>
        <p:txBody>
          <a:bodyPr/>
          <a:lstStyle/>
          <a:p>
            <a:r>
              <a:rPr lang="ru-RU" sz="3600" dirty="0"/>
              <a:t>П</a:t>
            </a:r>
            <a:r>
              <a:rPr lang="uk-UA" sz="3600" dirty="0" err="1"/>
              <a:t>орівняй</a:t>
            </a:r>
            <a:r>
              <a:rPr lang="uk-UA" sz="3600" dirty="0"/>
              <a:t> числа. Дізнайся, у скільки разів одне число більше або менше за інше.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867DCF-C6EE-4B72-BCF2-2F455CFBD0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75" b="79563" l="23500" r="62500"/>
                    </a14:imgEffect>
                  </a14:imgLayer>
                </a14:imgProps>
              </a:ext>
            </a:extLst>
          </a:blip>
          <a:srcRect l="21260" t="50000" r="32815" b="19556"/>
          <a:stretch/>
        </p:blipFill>
        <p:spPr>
          <a:xfrm>
            <a:off x="9179408" y="0"/>
            <a:ext cx="3051894" cy="2697480"/>
          </a:xfrm>
          <a:prstGeom prst="rect">
            <a:avLst/>
          </a:prstGeom>
        </p:spPr>
      </p:pic>
      <p:pic>
        <p:nvPicPr>
          <p:cNvPr id="10" name="Picture 6" descr="Инопланетяне картинка для детей: Изображения Милые пришельцы | Бесплатные  векторы, стоковые фото и PSD —">
            <a:extLst>
              <a:ext uri="{FF2B5EF4-FFF2-40B4-BE49-F238E27FC236}">
                <a16:creationId xmlns:a16="http://schemas.microsoft.com/office/drawing/2014/main" id="{E5822C05-BCE1-46C8-BBBB-61369D643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85" b="55667" l="67413" r="833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422" r="14667" b="38148"/>
          <a:stretch/>
        </p:blipFill>
        <p:spPr bwMode="auto">
          <a:xfrm rot="16200000" flipH="1">
            <a:off x="8883252" y="1808258"/>
            <a:ext cx="973990" cy="264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Инопланетяне картинка для детей: Изображения Милые пришельцы | Бесплатные  векторы, стоковые фото и PSD —">
            <a:extLst>
              <a:ext uri="{FF2B5EF4-FFF2-40B4-BE49-F238E27FC236}">
                <a16:creationId xmlns:a16="http://schemas.microsoft.com/office/drawing/2014/main" id="{7EC9194B-6839-4339-8AE3-E17972ED99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920" b="9521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133" r="28207"/>
          <a:stretch/>
        </p:blipFill>
        <p:spPr bwMode="auto">
          <a:xfrm flipH="1">
            <a:off x="9441407" y="2278814"/>
            <a:ext cx="3878815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56E72C-E045-42CD-9AEC-DFFF6E4C50AB}"/>
              </a:ext>
            </a:extLst>
          </p:cNvPr>
          <p:cNvSpPr txBox="1"/>
          <p:nvPr/>
        </p:nvSpPr>
        <p:spPr>
          <a:xfrm>
            <a:off x="270930" y="1499149"/>
            <a:ext cx="2908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B54516-A57F-445F-AD9B-E0B69DCD4A60}"/>
              </a:ext>
            </a:extLst>
          </p:cNvPr>
          <p:cNvSpPr txBox="1"/>
          <p:nvPr/>
        </p:nvSpPr>
        <p:spPr>
          <a:xfrm>
            <a:off x="957489" y="1589484"/>
            <a:ext cx="640600" cy="110799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6600" dirty="0"/>
              <a:t>&lt;</a:t>
            </a:r>
            <a:endParaRPr lang="uk-UA" sz="4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9E375-EA59-4AA2-A278-95C1B802A04E}"/>
              </a:ext>
            </a:extLst>
          </p:cNvPr>
          <p:cNvSpPr txBox="1"/>
          <p:nvPr/>
        </p:nvSpPr>
        <p:spPr>
          <a:xfrm>
            <a:off x="2464577" y="1536393"/>
            <a:ext cx="2410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3рази </a:t>
            </a:r>
            <a:endParaRPr lang="ru-RU" sz="7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0D8DBA-53C7-4235-86F0-74D02DA2E97E}"/>
              </a:ext>
            </a:extLst>
          </p:cNvPr>
          <p:cNvSpPr txBox="1"/>
          <p:nvPr/>
        </p:nvSpPr>
        <p:spPr>
          <a:xfrm>
            <a:off x="-116912" y="2697480"/>
            <a:ext cx="3684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: 6 =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88F35A-BF75-4A21-B34F-902CA01DB38E}"/>
              </a:ext>
            </a:extLst>
          </p:cNvPr>
          <p:cNvSpPr txBox="1"/>
          <p:nvPr/>
        </p:nvSpPr>
        <p:spPr>
          <a:xfrm>
            <a:off x="5207360" y="1634681"/>
            <a:ext cx="2663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uk-UA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695C45-DF47-409B-9BAF-08EC4718ABE9}"/>
              </a:ext>
            </a:extLst>
          </p:cNvPr>
          <p:cNvSpPr txBox="1"/>
          <p:nvPr/>
        </p:nvSpPr>
        <p:spPr>
          <a:xfrm>
            <a:off x="4711027" y="2622146"/>
            <a:ext cx="3684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 : 6 =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FAECDC-E7C5-4283-A778-5B0CC6080478}"/>
              </a:ext>
            </a:extLst>
          </p:cNvPr>
          <p:cNvSpPr txBox="1"/>
          <p:nvPr/>
        </p:nvSpPr>
        <p:spPr>
          <a:xfrm rot="10800000">
            <a:off x="6337870" y="1640086"/>
            <a:ext cx="640600" cy="110799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6600" dirty="0"/>
              <a:t>&lt;</a:t>
            </a:r>
            <a:endParaRPr lang="uk-UA" sz="4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E55BE5-6E2C-4E45-AA27-5095B8509CFD}"/>
              </a:ext>
            </a:extLst>
          </p:cNvPr>
          <p:cNvSpPr txBox="1"/>
          <p:nvPr/>
        </p:nvSpPr>
        <p:spPr>
          <a:xfrm>
            <a:off x="7476103" y="1567661"/>
            <a:ext cx="2804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9разів </a:t>
            </a:r>
            <a:endParaRPr lang="ru-RU" sz="7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B8511B-832E-4721-840F-4682227C7C4C}"/>
              </a:ext>
            </a:extLst>
          </p:cNvPr>
          <p:cNvSpPr txBox="1"/>
          <p:nvPr/>
        </p:nvSpPr>
        <p:spPr>
          <a:xfrm>
            <a:off x="381127" y="4068187"/>
            <a:ext cx="2908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405BEB-ACFC-4A91-AFDA-898515743D39}"/>
              </a:ext>
            </a:extLst>
          </p:cNvPr>
          <p:cNvSpPr txBox="1"/>
          <p:nvPr/>
        </p:nvSpPr>
        <p:spPr>
          <a:xfrm>
            <a:off x="5170584" y="4090010"/>
            <a:ext cx="2663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uk-UA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94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 animBg="1"/>
      <p:bldP spid="8" grpId="0"/>
      <p:bldP spid="9" grpId="0"/>
      <p:bldP spid="13" grpId="0"/>
      <p:bldP spid="14" grpId="0"/>
      <p:bldP spid="15" grpId="0" animBg="1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FD0F7-27BD-4AD6-A4FA-D0B40C8A7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126" y="858129"/>
            <a:ext cx="9404723" cy="1400530"/>
          </a:xfrm>
        </p:spPr>
        <p:txBody>
          <a:bodyPr/>
          <a:lstStyle/>
          <a:p>
            <a:r>
              <a:rPr lang="uk-UA" dirty="0"/>
              <a:t>Таблиця множення числа 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E7B595-ECE2-4327-ACE8-43D0024C888F}"/>
              </a:ext>
            </a:extLst>
          </p:cNvPr>
          <p:cNvSpPr txBox="1"/>
          <p:nvPr/>
        </p:nvSpPr>
        <p:spPr>
          <a:xfrm>
            <a:off x="214724" y="3402092"/>
            <a:ext cx="84087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7+7+7+7+7+7+7+7=</a:t>
            </a:r>
            <a:r>
              <a:rPr lang="uk-UA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3BC016-238D-4B64-816F-74A7BB5DA769}"/>
              </a:ext>
            </a:extLst>
          </p:cNvPr>
          <p:cNvSpPr txBox="1"/>
          <p:nvPr/>
        </p:nvSpPr>
        <p:spPr>
          <a:xfrm>
            <a:off x="8425545" y="3402091"/>
            <a:ext cx="2941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• 8 =      </a:t>
            </a:r>
            <a:endParaRPr lang="ru-RU" sz="7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14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майлики внимание (42 фото) скачать">
            <a:extLst>
              <a:ext uri="{FF2B5EF4-FFF2-40B4-BE49-F238E27FC236}">
                <a16:creationId xmlns:a16="http://schemas.microsoft.com/office/drawing/2014/main" id="{03DEC78E-37A0-4217-A6EB-0B55FC718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98555" y="64272"/>
            <a:ext cx="1183460" cy="9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A62EC6-77FC-4183-A216-988EFC09CDFB}"/>
              </a:ext>
            </a:extLst>
          </p:cNvPr>
          <p:cNvSpPr txBox="1"/>
          <p:nvPr/>
        </p:nvSpPr>
        <p:spPr>
          <a:xfrm>
            <a:off x="291875" y="-162581"/>
            <a:ext cx="110397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Обчисли.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Запиши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новий вираз, застосувавши переставний </a:t>
            </a: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множення.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0DBEB2-6CA6-4270-A664-9F25D7BC21D0}"/>
              </a:ext>
            </a:extLst>
          </p:cNvPr>
          <p:cNvSpPr txBox="1"/>
          <p:nvPr/>
        </p:nvSpPr>
        <p:spPr>
          <a:xfrm>
            <a:off x="459858" y="618908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• 7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BB1586-AE65-4754-B3DA-5A11C6703E60}"/>
              </a:ext>
            </a:extLst>
          </p:cNvPr>
          <p:cNvSpPr txBox="1"/>
          <p:nvPr/>
        </p:nvSpPr>
        <p:spPr>
          <a:xfrm>
            <a:off x="4714486" y="711256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• 2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EDC77-B7B4-492E-B6A6-BA35A16DAD6A}"/>
              </a:ext>
            </a:extLst>
          </p:cNvPr>
          <p:cNvSpPr txBox="1"/>
          <p:nvPr/>
        </p:nvSpPr>
        <p:spPr>
          <a:xfrm>
            <a:off x="459858" y="1356352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• 7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056330-1C27-4457-90CA-3F09A171F468}"/>
              </a:ext>
            </a:extLst>
          </p:cNvPr>
          <p:cNvSpPr txBox="1"/>
          <p:nvPr/>
        </p:nvSpPr>
        <p:spPr>
          <a:xfrm>
            <a:off x="4714486" y="1442656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• 3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92AF96-71F6-408F-8F2F-E01595E2844E}"/>
              </a:ext>
            </a:extLst>
          </p:cNvPr>
          <p:cNvSpPr txBox="1"/>
          <p:nvPr/>
        </p:nvSpPr>
        <p:spPr>
          <a:xfrm>
            <a:off x="347460" y="2904898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• 7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DA9AA5-20E8-4CDD-8B7E-5C6C42466E32}"/>
              </a:ext>
            </a:extLst>
          </p:cNvPr>
          <p:cNvSpPr txBox="1"/>
          <p:nvPr/>
        </p:nvSpPr>
        <p:spPr>
          <a:xfrm>
            <a:off x="4714486" y="2138778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• 4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300DCA-4B01-4275-916E-5B6F58B11F17}"/>
              </a:ext>
            </a:extLst>
          </p:cNvPr>
          <p:cNvSpPr txBox="1"/>
          <p:nvPr/>
        </p:nvSpPr>
        <p:spPr>
          <a:xfrm>
            <a:off x="347460" y="3679789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• 7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4EC132-D17E-409C-8F74-049047A3167E}"/>
              </a:ext>
            </a:extLst>
          </p:cNvPr>
          <p:cNvSpPr txBox="1"/>
          <p:nvPr/>
        </p:nvSpPr>
        <p:spPr>
          <a:xfrm>
            <a:off x="4736987" y="5904682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• 9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ED1038-57CC-43EB-8573-ABA11F71E4AB}"/>
              </a:ext>
            </a:extLst>
          </p:cNvPr>
          <p:cNvSpPr txBox="1"/>
          <p:nvPr/>
        </p:nvSpPr>
        <p:spPr>
          <a:xfrm>
            <a:off x="4700037" y="2809694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• 5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B280BE-0765-40CB-8E57-892656150D14}"/>
              </a:ext>
            </a:extLst>
          </p:cNvPr>
          <p:cNvSpPr txBox="1"/>
          <p:nvPr/>
        </p:nvSpPr>
        <p:spPr>
          <a:xfrm>
            <a:off x="4714483" y="5121447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• 8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8E8E11-D09B-4358-B072-4478F0E40DFF}"/>
              </a:ext>
            </a:extLst>
          </p:cNvPr>
          <p:cNvSpPr txBox="1"/>
          <p:nvPr/>
        </p:nvSpPr>
        <p:spPr>
          <a:xfrm>
            <a:off x="4714483" y="3566300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• 6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71D04B-5DC2-4090-9D86-C502D939E5C4}"/>
              </a:ext>
            </a:extLst>
          </p:cNvPr>
          <p:cNvSpPr txBox="1"/>
          <p:nvPr/>
        </p:nvSpPr>
        <p:spPr>
          <a:xfrm>
            <a:off x="4714483" y="4439824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• 7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5236AB-5608-49F7-BE8E-A254BEF439D7}"/>
              </a:ext>
            </a:extLst>
          </p:cNvPr>
          <p:cNvSpPr txBox="1"/>
          <p:nvPr/>
        </p:nvSpPr>
        <p:spPr>
          <a:xfrm>
            <a:off x="333014" y="4506543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• 7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5B2804-6469-45B2-943F-778B9BB3A590}"/>
              </a:ext>
            </a:extLst>
          </p:cNvPr>
          <p:cNvSpPr txBox="1"/>
          <p:nvPr/>
        </p:nvSpPr>
        <p:spPr>
          <a:xfrm>
            <a:off x="291875" y="5953919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• 7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3A3F26D-572B-47BB-B216-AAE491B29B80}"/>
              </a:ext>
            </a:extLst>
          </p:cNvPr>
          <p:cNvSpPr txBox="1"/>
          <p:nvPr/>
        </p:nvSpPr>
        <p:spPr>
          <a:xfrm>
            <a:off x="403663" y="2070215"/>
            <a:ext cx="2763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• 7 =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89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5B5474-2BA0-4983-8BF3-B2CC286297D2}"/>
              </a:ext>
            </a:extLst>
          </p:cNvPr>
          <p:cNvSpPr txBox="1"/>
          <p:nvPr/>
        </p:nvSpPr>
        <p:spPr>
          <a:xfrm>
            <a:off x="320011" y="301653"/>
            <a:ext cx="5096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Знайди значення виразу.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54DBDA-0AF1-4B09-9FDA-D2481ACA664C}"/>
              </a:ext>
            </a:extLst>
          </p:cNvPr>
          <p:cNvSpPr txBox="1"/>
          <p:nvPr/>
        </p:nvSpPr>
        <p:spPr>
          <a:xfrm>
            <a:off x="667210" y="1471914"/>
            <a:ext cx="91009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90 - (15 + 7 • 7)+29 =      </a:t>
            </a:r>
            <a:endParaRPr lang="ru-RU" sz="7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18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AB03A3-2D0A-40FB-853B-7B543BEA8309}"/>
              </a:ext>
            </a:extLst>
          </p:cNvPr>
          <p:cNvSpPr txBox="1"/>
          <p:nvPr/>
        </p:nvSpPr>
        <p:spPr>
          <a:xfrm>
            <a:off x="377483" y="1946590"/>
            <a:ext cx="1143703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Розв’язуємо складені задачі на порівняння</a:t>
            </a:r>
            <a:endParaRPr lang="uk-UA" sz="7200" dirty="0"/>
          </a:p>
        </p:txBody>
      </p:sp>
      <p:pic>
        <p:nvPicPr>
          <p:cNvPr id="4" name="Picture 4" descr="мудрая сова: 2 тыс изображений найдено в Яндекс Картинках">
            <a:extLst>
              <a:ext uri="{FF2B5EF4-FFF2-40B4-BE49-F238E27FC236}">
                <a16:creationId xmlns:a16="http://schemas.microsoft.com/office/drawing/2014/main" id="{A35DDB12-D798-437C-A8DB-D5CE7E122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815" y="3100752"/>
            <a:ext cx="2701702" cy="333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00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74A0BE29-CBC8-4980-9901-46B198E04273}"/>
              </a:ext>
            </a:extLst>
          </p:cNvPr>
          <p:cNvSpPr txBox="1"/>
          <p:nvPr/>
        </p:nvSpPr>
        <p:spPr>
          <a:xfrm>
            <a:off x="551762" y="1002397"/>
            <a:ext cx="13341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Г.-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A8525F-A017-42CF-B5CD-72444C1FFDC8}"/>
              </a:ext>
            </a:extLst>
          </p:cNvPr>
          <p:cNvSpPr txBox="1"/>
          <p:nvPr/>
        </p:nvSpPr>
        <p:spPr>
          <a:xfrm>
            <a:off x="1589070" y="1038437"/>
            <a:ext cx="16569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8м.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18732C8-8FF7-4B66-8AAF-68BB3172F10C}"/>
              </a:ext>
            </a:extLst>
          </p:cNvPr>
          <p:cNvSpPr txBox="1"/>
          <p:nvPr/>
        </p:nvSpPr>
        <p:spPr>
          <a:xfrm>
            <a:off x="338855" y="2354242"/>
            <a:ext cx="1729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 err="1"/>
              <a:t>Яч</a:t>
            </a:r>
            <a:r>
              <a:rPr lang="uk-UA" sz="6000" dirty="0"/>
              <a:t>.-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043699-84DB-482A-85C8-2128A8188F52}"/>
              </a:ext>
            </a:extLst>
          </p:cNvPr>
          <p:cNvSpPr txBox="1"/>
          <p:nvPr/>
        </p:nvSpPr>
        <p:spPr>
          <a:xfrm>
            <a:off x="1589070" y="2362931"/>
            <a:ext cx="15140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4м.</a:t>
            </a:r>
            <a:endParaRPr lang="uk-UA" sz="6000" b="1" dirty="0"/>
          </a:p>
        </p:txBody>
      </p:sp>
      <p:sp>
        <p:nvSpPr>
          <p:cNvPr id="28" name="Дуга 27">
            <a:extLst>
              <a:ext uri="{FF2B5EF4-FFF2-40B4-BE49-F238E27FC236}">
                <a16:creationId xmlns:a16="http://schemas.microsoft.com/office/drawing/2014/main" id="{981FD2F1-416D-4246-8997-3987E0F95C8C}"/>
              </a:ext>
            </a:extLst>
          </p:cNvPr>
          <p:cNvSpPr/>
          <p:nvPr/>
        </p:nvSpPr>
        <p:spPr>
          <a:xfrm rot="2430596">
            <a:off x="5986559" y="1156389"/>
            <a:ext cx="2358146" cy="2395706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FF0000"/>
              </a:solidFill>
            </a:endParaRPr>
          </a:p>
        </p:txBody>
      </p:sp>
      <p:sp>
        <p:nvSpPr>
          <p:cNvPr id="32" name="Заголовок 3">
            <a:extLst>
              <a:ext uri="{FF2B5EF4-FFF2-40B4-BE49-F238E27FC236}">
                <a16:creationId xmlns:a16="http://schemas.microsoft.com/office/drawing/2014/main" id="{8AC94431-4A8C-43C0-86F5-713646C1102E}"/>
              </a:ext>
            </a:extLst>
          </p:cNvPr>
          <p:cNvSpPr txBox="1">
            <a:spLocks/>
          </p:cNvSpPr>
          <p:nvPr/>
        </p:nvSpPr>
        <p:spPr>
          <a:xfrm>
            <a:off x="2986315" y="44509"/>
            <a:ext cx="625652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Задача 5 (ст. 135)</a:t>
            </a:r>
            <a:r>
              <a:rPr lang="en-US" dirty="0"/>
              <a:t>   1)</a:t>
            </a:r>
            <a:endParaRPr lang="uk-UA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BC0C50-ACD7-4F4D-8CE0-8CD8DE6F2918}"/>
              </a:ext>
            </a:extLst>
          </p:cNvPr>
          <p:cNvSpPr txBox="1"/>
          <p:nvPr/>
        </p:nvSpPr>
        <p:spPr>
          <a:xfrm>
            <a:off x="8587472" y="2018060"/>
            <a:ext cx="2640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FF0000"/>
                </a:solidFill>
              </a:rPr>
              <a:t>у </a:t>
            </a:r>
            <a:r>
              <a:rPr lang="uk-UA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разів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</a:t>
            </a:r>
            <a:r>
              <a:rPr lang="uk-UA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B66B5C-0939-4211-A4DE-02062AB53E67}"/>
              </a:ext>
            </a:extLst>
          </p:cNvPr>
          <p:cNvSpPr txBox="1"/>
          <p:nvPr/>
        </p:nvSpPr>
        <p:spPr>
          <a:xfrm>
            <a:off x="3086857" y="2367868"/>
            <a:ext cx="3096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по 2кг</a:t>
            </a:r>
            <a:endParaRPr lang="uk-UA" sz="60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DFF3D0-349D-47C7-8920-F08CD986DADC}"/>
              </a:ext>
            </a:extLst>
          </p:cNvPr>
          <p:cNvSpPr txBox="1"/>
          <p:nvPr/>
        </p:nvSpPr>
        <p:spPr>
          <a:xfrm>
            <a:off x="2949162" y="1029748"/>
            <a:ext cx="35731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по 4кг</a:t>
            </a:r>
          </a:p>
        </p:txBody>
      </p:sp>
      <p:sp>
        <p:nvSpPr>
          <p:cNvPr id="2" name="Стрелка: влево 1">
            <a:extLst>
              <a:ext uri="{FF2B5EF4-FFF2-40B4-BE49-F238E27FC236}">
                <a16:creationId xmlns:a16="http://schemas.microsoft.com/office/drawing/2014/main" id="{46B8BFC6-9674-4811-8405-0C35FE318A62}"/>
              </a:ext>
            </a:extLst>
          </p:cNvPr>
          <p:cNvSpPr/>
          <p:nvPr/>
        </p:nvSpPr>
        <p:spPr>
          <a:xfrm>
            <a:off x="7727268" y="1361603"/>
            <a:ext cx="231724" cy="18466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елка: влево 12">
            <a:extLst>
              <a:ext uri="{FF2B5EF4-FFF2-40B4-BE49-F238E27FC236}">
                <a16:creationId xmlns:a16="http://schemas.microsoft.com/office/drawing/2014/main" id="{27C1025E-F077-44BC-846D-2EF01B4C5C99}"/>
              </a:ext>
            </a:extLst>
          </p:cNvPr>
          <p:cNvSpPr/>
          <p:nvPr/>
        </p:nvSpPr>
        <p:spPr>
          <a:xfrm>
            <a:off x="7843130" y="3019246"/>
            <a:ext cx="231724" cy="18466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A066DB8-E7FD-4EA6-B2DD-D2BCB9C6527F}"/>
              </a:ext>
            </a:extLst>
          </p:cNvPr>
          <p:cNvSpPr/>
          <p:nvPr/>
        </p:nvSpPr>
        <p:spPr>
          <a:xfrm>
            <a:off x="6256109" y="1180649"/>
            <a:ext cx="920945" cy="8355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3AEF885-EC59-410B-8B06-124F978C4751}"/>
              </a:ext>
            </a:extLst>
          </p:cNvPr>
          <p:cNvSpPr/>
          <p:nvPr/>
        </p:nvSpPr>
        <p:spPr>
          <a:xfrm>
            <a:off x="6119496" y="2465573"/>
            <a:ext cx="920945" cy="8355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907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8" grpId="0" animBg="1"/>
      <p:bldP spid="33" grpId="0"/>
      <p:bldP spid="10" grpId="0"/>
      <p:bldP spid="11" grpId="0"/>
      <p:bldP spid="2" grpId="0" animBg="1"/>
      <p:bldP spid="13" grpId="0" animBg="1"/>
      <p:bldP spid="3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мудрая сова: 2 тыс изображений найдено в Яндекс Картинках">
            <a:extLst>
              <a:ext uri="{FF2B5EF4-FFF2-40B4-BE49-F238E27FC236}">
                <a16:creationId xmlns:a16="http://schemas.microsoft.com/office/drawing/2014/main" id="{CF9EF9E6-55D2-4868-B8FB-1E266D295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314" y="1680820"/>
            <a:ext cx="3852203" cy="475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лачко с текстом: овальное 2">
            <a:extLst>
              <a:ext uri="{FF2B5EF4-FFF2-40B4-BE49-F238E27FC236}">
                <a16:creationId xmlns:a16="http://schemas.microsoft.com/office/drawing/2014/main" id="{5E31B0A7-E101-47EA-886B-C742F2639F22}"/>
              </a:ext>
            </a:extLst>
          </p:cNvPr>
          <p:cNvSpPr/>
          <p:nvPr/>
        </p:nvSpPr>
        <p:spPr>
          <a:xfrm>
            <a:off x="3263705" y="1336431"/>
            <a:ext cx="4994030" cy="1659987"/>
          </a:xfrm>
          <a:prstGeom prst="wedgeEllipseCallout">
            <a:avLst>
              <a:gd name="adj1" fmla="val 58322"/>
              <a:gd name="adj2" fmla="val 77754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Яке завдання було найлегше?</a:t>
            </a:r>
          </a:p>
          <a:p>
            <a:pPr algn="ctr"/>
            <a:r>
              <a:rPr lang="uk-UA" dirty="0"/>
              <a:t>А яке завдання викликало труднощі? </a:t>
            </a:r>
            <a:r>
              <a:rPr lang="uk-UA"/>
              <a:t>Чому?</a:t>
            </a:r>
          </a:p>
        </p:txBody>
      </p:sp>
    </p:spTree>
    <p:extLst>
      <p:ext uri="{BB962C8B-B14F-4D97-AF65-F5344CB8AC3E}">
        <p14:creationId xmlns:p14="http://schemas.microsoft.com/office/powerpoint/2010/main" val="11925310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94</TotalTime>
  <Words>228</Words>
  <Application>Microsoft Office PowerPoint</Application>
  <PresentationFormat>Широкоэкранный</PresentationFormat>
  <Paragraphs>54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Ион</vt:lpstr>
      <vt:lpstr>Сьогодні на уроці:</vt:lpstr>
      <vt:lpstr>Запиши, добуток яких чисел дорівнює  числу</vt:lpstr>
      <vt:lpstr>Порівняй числа. Дізнайся, у скільки разів одне число більше або менше за інше.</vt:lpstr>
      <vt:lpstr>Таблиця множення числа 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Запиши, добуток яких чисел дорівнює  числу</dc:title>
  <dc:creator>Максим</dc:creator>
  <cp:lastModifiedBy>Максим</cp:lastModifiedBy>
  <cp:revision>5</cp:revision>
  <dcterms:created xsi:type="dcterms:W3CDTF">2023-05-14T18:02:19Z</dcterms:created>
  <dcterms:modified xsi:type="dcterms:W3CDTF">2023-05-15T08:27:05Z</dcterms:modified>
</cp:coreProperties>
</file>