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4" r:id="rId3"/>
    <p:sldId id="279" r:id="rId4"/>
    <p:sldId id="275" r:id="rId5"/>
    <p:sldId id="285" r:id="rId6"/>
    <p:sldId id="283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BEA3C-7AC4-40A9-A0F6-8F4D8A220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7E6606-7048-4C2A-ACB9-A49A91394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DE9F41-595C-46B2-B87F-B48C543E1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433162-3A2C-486D-8086-9C57B8D84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3AC2B8-ABE0-4F37-8E6E-89888A3C8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3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21BD2-2E7D-40A9-8EB7-31A838D1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9D6E87-9BA8-43F4-935A-78448A389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F91C7D-2AE7-4B0C-B62F-EC7BFA0A1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5FB37-BD7D-46E5-8226-0C58ACCE4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45D825-0C64-43E5-9B43-47E5D9F41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033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139195B-B46E-448B-92F6-7C480499C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3FC00E-4953-465C-BF5F-CBD597C5E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AD8270-F8A8-4803-9AB1-867D331B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0BC87-1E94-46F1-998F-7FA5A973A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C75F3-DEA8-4B77-AD81-0B8E456E0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683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D48E9-E8DD-4E94-9C38-C7E18818A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D494C5-741B-42AD-80DE-E0C6F33AF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993FAA-6A4D-400B-9048-1BD0CFFDA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4E91C3-E302-4943-973F-7C76F5AA6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EAC149-E7F9-4573-B482-CF7656C8E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182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19964-B735-4414-8DA3-C68586F33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0A8DB1-50D1-4E14-A329-C336993AA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2A9BBD-6632-4B8F-B575-F6604B0A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1D9B6E-6F64-495C-AECC-69281B6C0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3FB910-F340-41A7-93A5-A1FC6752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129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6BE52-8F73-499E-8E83-716F3CC31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81F40-E290-4563-B1A6-F45F653EF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1DC441-E5CB-4AEC-8082-2E2C84124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ACA467-7194-40B3-9837-C6B0BB368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6BFF30-F3C6-46F3-BBA1-544EFA9F9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ED151F-DDD8-4FA2-80EF-1223AD9B6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37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84CDB-6772-4737-82BE-78745B6C8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7E17AA-0520-448D-983E-142955558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D9DC76-6AE0-40CC-8B6E-A7021A9C9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AB5C5A9-ECEA-43D1-9F95-10298EAF38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DBF3D6-4B75-464D-8084-526301951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F169E67-C609-4947-9AD2-1C5E4EB6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F2B62F1-2793-4AF2-B065-8F1DB5C9E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CA2EFEF-7C72-4D8D-A64C-3F56540A1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65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093CB-4FD7-43B5-9835-2828D8FB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2A291CE-3F65-49BE-ABA4-633E0ADF6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AEDB59F-959D-4696-BD76-BCD5A752D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2A56485-22C9-4FDC-993B-78FD37521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199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3E2960-850F-4461-9A79-F6C2DD80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E73743-2BB5-4878-9A72-AD37CEEF0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FA4A21-EBD8-4D00-9DFC-0DBE8BE5E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770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03DC1-3373-48B4-9FB0-13452F7FF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FF6D1C-7CCF-4E01-8463-2CE19768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060165-3F5C-4B70-A570-0E5AEAFDD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10429B-0D86-4B6D-8F25-C32655435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6AB38E-30F8-4162-ADC0-ADDD51D0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E9C5E2-EFF2-4E31-AFD1-6E16FAD6B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44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EC555-258D-48F4-9782-27F97EE27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CE3852F-010A-4386-83B9-753A9DAAD1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BB3812-0164-4E03-9585-1C5D85983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E7268C-26CF-4F7B-9618-5A45131E6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C06AEC-A9B8-4A8D-A1C4-DCE497FB5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1BEE0-EE8B-415E-840C-518E2BD2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9468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4C379A-0691-4215-9B3B-ECF7C39ED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771E31-4064-4168-BC71-8A54F1EAC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95A294-9F40-416A-90EB-8C9E5FEAA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2546D-0255-4EFC-8FA7-4A37AA3D2EF8}" type="datetimeFigureOut">
              <a:rPr lang="uk-UA" smtClean="0"/>
              <a:t>22.03.2023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1840F5-7BD9-4D19-BFF7-CDECD1C2B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0568F0-7907-4785-928F-C60E3BC0F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E0350-7C7E-4531-A24A-D69FD8E59FB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217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EBB25-835E-44BD-B5BD-7A73C214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1231582"/>
            <a:ext cx="6797415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                                    Задача</a:t>
            </a:r>
            <a:br>
              <a:rPr lang="uk-UA" dirty="0"/>
            </a:br>
            <a:r>
              <a:rPr lang="uk-UA" dirty="0"/>
              <a:t>	Гулявши над річкою, діти нарахували три ремезових гнізда.  Скільки яєчок лежить у гніздах, коли відомо, що в одному гніздечку 6 яєць?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60882C-08D8-4779-959F-ACE541047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6"/>
          <a:stretch/>
        </p:blipFill>
        <p:spPr bwMode="auto">
          <a:xfrm>
            <a:off x="7376535" y="106680"/>
            <a:ext cx="4815465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1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5694ACC-C659-4FB4-8E2E-9EEF01BF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3456" y="0"/>
            <a:ext cx="12235456" cy="1325563"/>
          </a:xfrm>
        </p:spPr>
        <p:txBody>
          <a:bodyPr>
            <a:normAutofit/>
          </a:bodyPr>
          <a:lstStyle/>
          <a:p>
            <a:r>
              <a:rPr lang="uk-UA" sz="3200" dirty="0"/>
              <a:t>	Заміни  множенням.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322C8B7-A0BA-436B-BAE3-AFC9CB28E35B}"/>
              </a:ext>
            </a:extLst>
          </p:cNvPr>
          <p:cNvGraphicFramePr>
            <a:graphicFrameLocks noGrp="1"/>
          </p:cNvGraphicFramePr>
          <p:nvPr/>
        </p:nvGraphicFramePr>
        <p:xfrm>
          <a:off x="916422" y="1522163"/>
          <a:ext cx="9782064" cy="50901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13019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124C982-213C-40A1-AE8E-39E4B0FCCEA0}"/>
              </a:ext>
            </a:extLst>
          </p:cNvPr>
          <p:cNvSpPr txBox="1"/>
          <p:nvPr/>
        </p:nvSpPr>
        <p:spPr>
          <a:xfrm>
            <a:off x="1493514" y="1613267"/>
            <a:ext cx="1764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8+8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82CC8942-9FB9-43C8-9650-A532E1B8F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8740979" y="59467"/>
            <a:ext cx="3403387" cy="25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B17B3C-16F2-4FE8-B131-BC4518CC4C68}"/>
              </a:ext>
            </a:extLst>
          </p:cNvPr>
          <p:cNvSpPr txBox="1"/>
          <p:nvPr/>
        </p:nvSpPr>
        <p:spPr>
          <a:xfrm>
            <a:off x="1493514" y="3013501"/>
            <a:ext cx="5548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3+3+3+3+3+3=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E6824C-8B1D-46D6-8299-789E168585ED}"/>
              </a:ext>
            </a:extLst>
          </p:cNvPr>
          <p:cNvSpPr txBox="1"/>
          <p:nvPr/>
        </p:nvSpPr>
        <p:spPr>
          <a:xfrm>
            <a:off x="1493514" y="4504840"/>
            <a:ext cx="4085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21+ 21 + 21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93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93635-8A9F-4FD1-ADD6-A180880AC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8326" y="560881"/>
            <a:ext cx="9262498" cy="1521137"/>
          </a:xfrm>
        </p:spPr>
        <p:txBody>
          <a:bodyPr/>
          <a:lstStyle/>
          <a:p>
            <a:r>
              <a:rPr lang="uk-UA" dirty="0"/>
              <a:t>Замінюємо суму однакових доданків множенням. 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0955739-CC5B-48C3-A3B9-2333A225C259}"/>
              </a:ext>
            </a:extLst>
          </p:cNvPr>
          <p:cNvSpPr txBox="1">
            <a:spLocks/>
          </p:cNvSpPr>
          <p:nvPr/>
        </p:nvSpPr>
        <p:spPr>
          <a:xfrm>
            <a:off x="131176" y="44028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Заміна множення додаванням.</a:t>
            </a:r>
          </a:p>
        </p:txBody>
      </p:sp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3BFAC9E0-C806-44E1-83B8-E0983B8861A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1755" y="3216547"/>
            <a:ext cx="2103241" cy="342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79DBA14F-680E-40ED-9DF7-6AD4E58D32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 flipH="1">
            <a:off x="131176" y="50021"/>
            <a:ext cx="2667150" cy="228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18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AA86AA39-3AC3-404B-BE5A-55009B9B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16" y="-40949"/>
            <a:ext cx="3610150" cy="911849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br>
              <a:rPr lang="uk-UA" dirty="0"/>
            </a:br>
            <a:r>
              <a:rPr lang="uk-UA" dirty="0"/>
              <a:t>Пригадай!</a:t>
            </a:r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8740979" y="59467"/>
            <a:ext cx="3403387" cy="25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0">
            <a:extLst>
              <a:ext uri="{FF2B5EF4-FFF2-40B4-BE49-F238E27FC236}">
                <a16:creationId xmlns:a16="http://schemas.microsoft.com/office/drawing/2014/main" id="{D4060BDC-183C-4B71-A7CF-8EDE5ADDD8F7}"/>
              </a:ext>
            </a:extLst>
          </p:cNvPr>
          <p:cNvSpPr txBox="1">
            <a:spLocks/>
          </p:cNvSpPr>
          <p:nvPr/>
        </p:nvSpPr>
        <p:spPr>
          <a:xfrm>
            <a:off x="658243" y="2248266"/>
            <a:ext cx="8542607" cy="2586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>
                <a:solidFill>
                  <a:srgbClr val="FF0000"/>
                </a:solidFill>
              </a:rPr>
              <a:t>Суму однакових </a:t>
            </a:r>
            <a:r>
              <a:rPr lang="uk-UA" sz="3600" b="1" dirty="0"/>
              <a:t>доданків можна </a:t>
            </a:r>
          </a:p>
          <a:p>
            <a:r>
              <a:rPr lang="uk-UA" sz="3600" b="1" dirty="0"/>
              <a:t>замінити </a:t>
            </a:r>
            <a:r>
              <a:rPr lang="uk-UA" sz="3600" b="1" dirty="0">
                <a:solidFill>
                  <a:srgbClr val="FF0000"/>
                </a:solidFill>
              </a:rPr>
              <a:t>дією множення «•». </a:t>
            </a:r>
          </a:p>
          <a:p>
            <a:endParaRPr lang="uk-UA" sz="3600" b="1" dirty="0">
              <a:solidFill>
                <a:srgbClr val="FF0000"/>
              </a:solidFill>
            </a:endParaRPr>
          </a:p>
          <a:p>
            <a:r>
              <a:rPr lang="uk-UA" sz="3600" dirty="0"/>
              <a:t>І навпаки… </a:t>
            </a:r>
            <a:br>
              <a:rPr lang="uk-UA" sz="3600" dirty="0"/>
            </a:br>
            <a:endParaRPr lang="ru-RU" sz="3600" dirty="0"/>
          </a:p>
        </p:txBody>
      </p:sp>
      <p:pic>
        <p:nvPicPr>
          <p:cNvPr id="19" name="Рисунок 18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A5F909F5-D359-490C-9997-2E547836FEC1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47429" y="2731968"/>
            <a:ext cx="1831473" cy="325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7782420-7E3B-4FB9-82F1-1B5634B5D643}"/>
              </a:ext>
            </a:extLst>
          </p:cNvPr>
          <p:cNvSpPr txBox="1"/>
          <p:nvPr/>
        </p:nvSpPr>
        <p:spPr>
          <a:xfrm>
            <a:off x="5064253" y="1201953"/>
            <a:ext cx="1355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sz="4800" dirty="0">
                <a:solidFill>
                  <a:srgbClr val="FF0000"/>
                </a:solidFill>
              </a:rPr>
              <a:t>•</a:t>
            </a:r>
            <a:r>
              <a:rPr lang="uk-UA" sz="4800" b="1" dirty="0">
                <a:solidFill>
                  <a:srgbClr val="FFFF00"/>
                </a:solidFill>
              </a:rPr>
              <a:t> </a:t>
            </a:r>
            <a:r>
              <a:rPr lang="uk-UA" sz="4800" b="1" dirty="0"/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E38EA1-C2D7-4C9E-BFCD-11B915999DD7}"/>
              </a:ext>
            </a:extLst>
          </p:cNvPr>
          <p:cNvSpPr txBox="1"/>
          <p:nvPr/>
        </p:nvSpPr>
        <p:spPr>
          <a:xfrm>
            <a:off x="180127" y="1201953"/>
            <a:ext cx="5609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20+20+20+20+20=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B2F5A3-A7CE-4DEF-B25F-59FD382DE2EB}"/>
              </a:ext>
            </a:extLst>
          </p:cNvPr>
          <p:cNvSpPr txBox="1"/>
          <p:nvPr/>
        </p:nvSpPr>
        <p:spPr>
          <a:xfrm>
            <a:off x="7179267" y="1253321"/>
            <a:ext cx="2021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27136C-33DB-4DC1-8388-3FAFDF689A22}"/>
              </a:ext>
            </a:extLst>
          </p:cNvPr>
          <p:cNvSpPr txBox="1"/>
          <p:nvPr/>
        </p:nvSpPr>
        <p:spPr>
          <a:xfrm>
            <a:off x="6139190" y="1245520"/>
            <a:ext cx="1841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</a:rPr>
              <a:t> </a:t>
            </a:r>
            <a:r>
              <a:rPr lang="uk-UA" sz="4800" b="1" dirty="0">
                <a:solidFill>
                  <a:srgbClr val="7030A0"/>
                </a:solidFill>
              </a:rPr>
              <a:t>5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9EF7F5-323C-4278-8525-BFD9729FB709}"/>
              </a:ext>
            </a:extLst>
          </p:cNvPr>
          <p:cNvSpPr txBox="1"/>
          <p:nvPr/>
        </p:nvSpPr>
        <p:spPr>
          <a:xfrm>
            <a:off x="8552173" y="1853806"/>
            <a:ext cx="4167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10  10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94681F-2F4A-422C-A806-405B78CB089D}"/>
              </a:ext>
            </a:extLst>
          </p:cNvPr>
          <p:cNvSpPr txBox="1"/>
          <p:nvPr/>
        </p:nvSpPr>
        <p:spPr>
          <a:xfrm>
            <a:off x="2984861" y="5685184"/>
            <a:ext cx="4768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17+17+17+17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B9915-F376-4AEE-8A44-8EBC9CDEF8C2}"/>
              </a:ext>
            </a:extLst>
          </p:cNvPr>
          <p:cNvSpPr txBox="1"/>
          <p:nvPr/>
        </p:nvSpPr>
        <p:spPr>
          <a:xfrm>
            <a:off x="896814" y="5685185"/>
            <a:ext cx="2465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uk-UA" sz="4800" dirty="0">
                <a:solidFill>
                  <a:srgbClr val="FF0000"/>
                </a:solidFill>
              </a:rPr>
              <a:t>• </a:t>
            </a:r>
            <a:r>
              <a:rPr lang="uk-UA" sz="4800" dirty="0">
                <a:solidFill>
                  <a:srgbClr val="002060"/>
                </a:solidFill>
              </a:rPr>
              <a:t>4</a:t>
            </a:r>
            <a:r>
              <a:rPr lang="uk-UA" sz="4800" dirty="0">
                <a:solidFill>
                  <a:srgbClr val="FF0000"/>
                </a:solidFill>
              </a:rPr>
              <a:t>=</a:t>
            </a:r>
            <a:r>
              <a:rPr lang="uk-UA" sz="4800" b="1" dirty="0">
                <a:solidFill>
                  <a:srgbClr val="FFFF00"/>
                </a:solidFill>
              </a:rPr>
              <a:t> </a:t>
            </a:r>
            <a:r>
              <a:rPr lang="uk-UA" sz="4800" b="1" dirty="0"/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0">
            <a:extLst>
              <a:ext uri="{FF2B5EF4-FFF2-40B4-BE49-F238E27FC236}">
                <a16:creationId xmlns:a16="http://schemas.microsoft.com/office/drawing/2014/main" id="{0E3B1B81-F9E6-4283-BC91-3C9D7BC46513}"/>
              </a:ext>
            </a:extLst>
          </p:cNvPr>
          <p:cNvSpPr txBox="1">
            <a:spLocks/>
          </p:cNvSpPr>
          <p:nvPr/>
        </p:nvSpPr>
        <p:spPr>
          <a:xfrm>
            <a:off x="315439" y="4334075"/>
            <a:ext cx="10458753" cy="1333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FF0000"/>
                </a:solidFill>
              </a:rPr>
              <a:t>	Дію множення «•» </a:t>
            </a:r>
            <a:r>
              <a:rPr lang="uk-UA" b="1" dirty="0"/>
              <a:t>можна  замінити </a:t>
            </a:r>
            <a:r>
              <a:rPr lang="uk-UA" b="1" dirty="0">
                <a:solidFill>
                  <a:srgbClr val="FF0000"/>
                </a:solidFill>
              </a:rPr>
              <a:t>сумою однакових </a:t>
            </a:r>
            <a:r>
              <a:rPr lang="uk-UA" b="1" dirty="0"/>
              <a:t>доданків</a:t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0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  <p:bldP spid="26" grpId="0"/>
      <p:bldP spid="27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65D927-BBAE-4A18-8447-AFECF705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01" y="388940"/>
            <a:ext cx="9250559" cy="1325563"/>
          </a:xfrm>
        </p:spPr>
        <p:txBody>
          <a:bodyPr/>
          <a:lstStyle/>
          <a:p>
            <a:r>
              <a:rPr lang="uk-UA" dirty="0"/>
              <a:t>Обчисли, замінивши множення додаванням.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C9161CCF-3F03-4481-B019-54F4FAC2C38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88759" y="0"/>
            <a:ext cx="2103241" cy="342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2350F-C156-404C-821C-971BA560AAF4}"/>
              </a:ext>
            </a:extLst>
          </p:cNvPr>
          <p:cNvSpPr txBox="1"/>
          <p:nvPr/>
        </p:nvSpPr>
        <p:spPr>
          <a:xfrm>
            <a:off x="1159938" y="1866047"/>
            <a:ext cx="4085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uk-UA" sz="4800" dirty="0"/>
              <a:t>•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E5FDA9D-5821-40CA-9FE1-8216C57B7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430260"/>
              </p:ext>
            </p:extLst>
          </p:nvPr>
        </p:nvGraphicFramePr>
        <p:xfrm>
          <a:off x="402101" y="1714503"/>
          <a:ext cx="9782064" cy="50901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13019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r>
                        <a:rPr lang="ru-RU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00E755C-689A-4012-85E8-4682630AC3B0}"/>
              </a:ext>
            </a:extLst>
          </p:cNvPr>
          <p:cNvSpPr txBox="1"/>
          <p:nvPr/>
        </p:nvSpPr>
        <p:spPr>
          <a:xfrm>
            <a:off x="978877" y="3232058"/>
            <a:ext cx="2636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•  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15CBA0-624C-4339-9C10-3AA49F3A35E1}"/>
              </a:ext>
            </a:extLst>
          </p:cNvPr>
          <p:cNvSpPr txBox="1"/>
          <p:nvPr/>
        </p:nvSpPr>
        <p:spPr>
          <a:xfrm>
            <a:off x="978877" y="4740249"/>
            <a:ext cx="2636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• 6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29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FFBA6-B746-4396-8298-40129C51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912" y="3780183"/>
            <a:ext cx="10086535" cy="1325563"/>
          </a:xfrm>
        </p:spPr>
        <p:txBody>
          <a:bodyPr>
            <a:normAutofit fontScale="90000"/>
          </a:bodyPr>
          <a:lstStyle/>
          <a:p>
            <a:r>
              <a:rPr lang="uk-UA" sz="8000" b="1" dirty="0"/>
              <a:t>Ст. 107 </a:t>
            </a:r>
            <a:br>
              <a:rPr lang="uk-UA" sz="8000" b="1" dirty="0"/>
            </a:br>
            <a:r>
              <a:rPr lang="uk-UA" sz="8000" b="1" dirty="0"/>
              <a:t>вправа 5 (4, 5 стовпчики)</a:t>
            </a:r>
          </a:p>
        </p:txBody>
      </p:sp>
      <p:pic>
        <p:nvPicPr>
          <p:cNvPr id="4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69583173-ED52-41BB-AA0D-4DD12AC2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80380"/>
            <a:ext cx="4274832" cy="334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04F49156-9B58-483B-9DF3-03DFEB506F85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6899" y="80380"/>
            <a:ext cx="2330548" cy="369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4625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126</Words>
  <Application>Microsoft Office PowerPoint</Application>
  <PresentationFormat>Широкоэкранный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                                    Задача  Гулявши над річкою, діти нарахували три ремезових гнізда.  Скільки яєчок лежить у гніздах, коли відомо, що в одному гніздечку 6 яєць?  </vt:lpstr>
      <vt:lpstr> Заміни  множенням.</vt:lpstr>
      <vt:lpstr>Замінюємо суму однакових доданків множенням. </vt:lpstr>
      <vt:lpstr>  Пригадай!</vt:lpstr>
      <vt:lpstr>Обчисли, замінивши множення додаванням.</vt:lpstr>
      <vt:lpstr>Ст. 107  вправа 5 (4, 5 стовпчики)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Задача  Гулявши над річкою, діти нарахували три ремезових гнізда.  Скільки яєчок лежить у гніздах, коли відомо, що в одному гніздечку 6 яєць?  </dc:title>
  <dc:creator>Максим</dc:creator>
  <cp:lastModifiedBy>Максим</cp:lastModifiedBy>
  <cp:revision>2</cp:revision>
  <dcterms:created xsi:type="dcterms:W3CDTF">2023-03-21T22:07:14Z</dcterms:created>
  <dcterms:modified xsi:type="dcterms:W3CDTF">2023-03-22T09:05:04Z</dcterms:modified>
</cp:coreProperties>
</file>