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9" r:id="rId3"/>
    <p:sldId id="275" r:id="rId4"/>
    <p:sldId id="256" r:id="rId5"/>
    <p:sldId id="280" r:id="rId6"/>
    <p:sldId id="281" r:id="rId7"/>
    <p:sldId id="282" r:id="rId8"/>
    <p:sldId id="283" r:id="rId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54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C5A7D4-B276-4CE9-81D9-16E20312D4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6B2937B-ED12-499C-9CD1-456326A9B7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9391A77-386C-44F5-8591-9EE4E1774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BF569-D927-4135-9A9F-C6D16E93C101}" type="datetimeFigureOut">
              <a:rPr lang="uk-UA" smtClean="0"/>
              <a:t>20.03.2023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C9BB5C-9505-41D1-9308-2FE1A32C9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7353CD8-2F31-4865-B830-8A24B5D71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73E33-CB4C-48D5-B1E1-76735C2BF59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1365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DCC6DF-F968-43D6-BF8D-88BDA1871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704D688-774F-4148-8A1A-2C15D328B0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38F93C-7230-4366-8E8B-7378D94E6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BF569-D927-4135-9A9F-C6D16E93C101}" type="datetimeFigureOut">
              <a:rPr lang="uk-UA" smtClean="0"/>
              <a:t>20.03.2023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3E03354-D3D8-4CDF-AF2C-64EC04048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C4D446-D2FA-4E02-BAA6-E2FB07CAC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73E33-CB4C-48D5-B1E1-76735C2BF59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93960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7E3D1A6-3E5A-44A9-AEE6-61488F5F61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2CBA238-BBB5-4B72-A32F-D076C4B9D8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B43B1C-9BCE-41C9-BFCE-12F3766B0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BF569-D927-4135-9A9F-C6D16E93C101}" type="datetimeFigureOut">
              <a:rPr lang="uk-UA" smtClean="0"/>
              <a:t>20.03.2023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6D9E486-9A43-4BE1-BEEE-E71F17CD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C9BF6B3-C053-4B51-859B-5496ED9DD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73E33-CB4C-48D5-B1E1-76735C2BF59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53682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FCD655-4A26-4385-9D09-92C286957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0B7242-538C-4EC0-9C59-2E61DCBF64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CF37F8-4EFD-4857-8E0A-375E7434D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BF569-D927-4135-9A9F-C6D16E93C101}" type="datetimeFigureOut">
              <a:rPr lang="uk-UA" smtClean="0"/>
              <a:t>20.03.2023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38D130-C862-42C5-8DA5-304D7BEE7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1903B0-BCDD-4943-973A-426133682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73E33-CB4C-48D5-B1E1-76735C2BF59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94670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1D355A-6836-4999-B269-EFC8FE34F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45D5A15-AFF2-4BE9-96C2-B40A3D8D3E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99D4AB-EC22-4DAC-8A87-DDF0E7C5F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BF569-D927-4135-9A9F-C6D16E93C101}" type="datetimeFigureOut">
              <a:rPr lang="uk-UA" smtClean="0"/>
              <a:t>20.03.2023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F5F263-DF1F-48B6-BD96-3A4E29A94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ADEA12-A584-4629-B43C-DF6D93831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73E33-CB4C-48D5-B1E1-76735C2BF59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4409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860AE0-50C9-4402-94ED-C5CB0A571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24A450-A68B-4E8B-A2ED-3FFE25AB52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7C2A10C-C46D-4C52-A749-BED19ADF00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8AF1296-7561-4E92-9C9D-4293E343F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BF569-D927-4135-9A9F-C6D16E93C101}" type="datetimeFigureOut">
              <a:rPr lang="uk-UA" smtClean="0"/>
              <a:t>20.03.2023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20C3518-E9D2-4855-A192-56B384EF6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A81D223-CDCD-41CC-ACDA-89A09FACB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73E33-CB4C-48D5-B1E1-76735C2BF59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3656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53A747-2A29-4955-8B07-EA204A83F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BBD9EE3-2C99-49D4-9C73-30BDBB2F16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4D6D1FE-138E-4687-AEC8-7393D506CC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3855E9B-2660-4B2C-82D4-0B890C4EEB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09158EC-13EA-427D-B21C-352B0DBD37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1C8C0B8-FDD0-44FE-9905-D7ADC3DD2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BF569-D927-4135-9A9F-C6D16E93C101}" type="datetimeFigureOut">
              <a:rPr lang="uk-UA" smtClean="0"/>
              <a:t>20.03.2023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4614348-E455-4E17-8C54-F8C9605D0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43406E4-9A8F-46C4-BDAF-26B7C9675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73E33-CB4C-48D5-B1E1-76735C2BF59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038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00449A-9BD9-46FA-920E-AD4903D98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F48E326-8AAB-493C-9F21-C6ACA970F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BF569-D927-4135-9A9F-C6D16E93C101}" type="datetimeFigureOut">
              <a:rPr lang="uk-UA" smtClean="0"/>
              <a:t>20.03.2023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B2B77DD-D66C-4306-BE6D-8B06ACF8B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73571B-DF91-46FB-A1D4-CD54B342F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73E33-CB4C-48D5-B1E1-76735C2BF59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26269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035D760-78A7-4FFC-AFE1-B7E5436CD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BF569-D927-4135-9A9F-C6D16E93C101}" type="datetimeFigureOut">
              <a:rPr lang="uk-UA" smtClean="0"/>
              <a:t>20.03.2023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95644FB-7B08-4D6D-A7F4-81758684D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D4A96A1-9DE5-40BB-A55C-431B59C2A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73E33-CB4C-48D5-B1E1-76735C2BF59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2041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DA5B46-DDF6-434E-9C09-FB615276D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14DAD3-2CE1-4395-ACE7-891DFED680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776C9A8-27E9-47E7-B2AF-5CA621627B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6A11232-9EC7-488B-B320-792534C05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BF569-D927-4135-9A9F-C6D16E93C101}" type="datetimeFigureOut">
              <a:rPr lang="uk-UA" smtClean="0"/>
              <a:t>20.03.2023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688C74C-7EEA-4A8B-9BA0-07BD74C42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4D689E6-CC01-4602-A8D4-A747E1318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73E33-CB4C-48D5-B1E1-76735C2BF59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36864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A89C66-66CE-4355-B08C-4EBFBC86E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6CA2204-5EBE-47D8-A267-3662AABC12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D0D94D-C207-497D-AC02-1FBBA2C91A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7ADC76C-8F32-415C-A344-5F7482034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BF569-D927-4135-9A9F-C6D16E93C101}" type="datetimeFigureOut">
              <a:rPr lang="uk-UA" smtClean="0"/>
              <a:t>20.03.2023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54B2C06-943D-4E64-9D9F-742861A8D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B75113-5671-40B3-8DB0-BAEF3360C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73E33-CB4C-48D5-B1E1-76735C2BF59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03497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F7C569-0DDE-49C9-B6BB-8AD97A313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E6A8306-D082-4911-A841-297AC41794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F2E2A4-0DCB-476C-9664-E6359B24B2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EBF569-D927-4135-9A9F-C6D16E93C101}" type="datetimeFigureOut">
              <a:rPr lang="uk-UA" smtClean="0"/>
              <a:t>20.03.2023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F40A4BB-9615-4FD2-8FE1-F5AA521A34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0CB012-860B-4566-BA1E-33420C830A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73E33-CB4C-48D5-B1E1-76735C2BF59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95592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4BA2F78C-F398-45E4-AF2C-426A0059E211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60527" y="0"/>
            <a:ext cx="1831473" cy="3259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Овал 3">
            <a:extLst>
              <a:ext uri="{FF2B5EF4-FFF2-40B4-BE49-F238E27FC236}">
                <a16:creationId xmlns:a16="http://schemas.microsoft.com/office/drawing/2014/main" id="{826FD6CE-589B-47F1-92DE-E0A70D59A358}"/>
              </a:ext>
            </a:extLst>
          </p:cNvPr>
          <p:cNvSpPr/>
          <p:nvPr/>
        </p:nvSpPr>
        <p:spPr>
          <a:xfrm>
            <a:off x="747772" y="1321305"/>
            <a:ext cx="2945618" cy="18093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dirty="0"/>
              <a:t>6 + 6</a:t>
            </a:r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819B5032-9EF3-4920-904F-2C7AE7222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094" y="0"/>
            <a:ext cx="5257800" cy="1325563"/>
          </a:xfrm>
        </p:spPr>
        <p:txBody>
          <a:bodyPr/>
          <a:lstStyle/>
          <a:p>
            <a:r>
              <a:rPr lang="uk-UA" dirty="0"/>
              <a:t>Обчисли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EA5B0E55-8B16-44C7-BD9D-3C46F7281F89}"/>
              </a:ext>
            </a:extLst>
          </p:cNvPr>
          <p:cNvSpPr/>
          <p:nvPr/>
        </p:nvSpPr>
        <p:spPr>
          <a:xfrm>
            <a:off x="7179703" y="1667243"/>
            <a:ext cx="2945618" cy="18093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dirty="0"/>
              <a:t>9 + 9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9643055E-6E5D-4B6F-82CD-6CAE17CA9369}"/>
              </a:ext>
            </a:extLst>
          </p:cNvPr>
          <p:cNvSpPr/>
          <p:nvPr/>
        </p:nvSpPr>
        <p:spPr>
          <a:xfrm>
            <a:off x="358664" y="4348671"/>
            <a:ext cx="2945618" cy="18093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dirty="0"/>
              <a:t>8+ 8</a:t>
            </a: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3B068E26-ED01-421F-8379-5E99F49F5140}"/>
              </a:ext>
            </a:extLst>
          </p:cNvPr>
          <p:cNvSpPr/>
          <p:nvPr/>
        </p:nvSpPr>
        <p:spPr>
          <a:xfrm>
            <a:off x="8652512" y="3757106"/>
            <a:ext cx="2945618" cy="18093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dirty="0"/>
              <a:t>7 + 7</a:t>
            </a: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DFCCF01B-1C7A-4ABF-9348-7E210156A76A}"/>
              </a:ext>
            </a:extLst>
          </p:cNvPr>
          <p:cNvSpPr/>
          <p:nvPr/>
        </p:nvSpPr>
        <p:spPr>
          <a:xfrm>
            <a:off x="4234085" y="129077"/>
            <a:ext cx="2945618" cy="18093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dirty="0"/>
              <a:t>3 + 3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B4BC5B19-C35E-41FB-B5A5-574B18A8D133}"/>
              </a:ext>
            </a:extLst>
          </p:cNvPr>
          <p:cNvSpPr/>
          <p:nvPr/>
        </p:nvSpPr>
        <p:spPr>
          <a:xfrm>
            <a:off x="3844977" y="2571915"/>
            <a:ext cx="2945618" cy="18093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dirty="0"/>
              <a:t>8 + 5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D7D7EB81-64D8-4BD7-B584-E870A7A2B112}"/>
              </a:ext>
            </a:extLst>
          </p:cNvPr>
          <p:cNvSpPr/>
          <p:nvPr/>
        </p:nvSpPr>
        <p:spPr>
          <a:xfrm>
            <a:off x="3844977" y="4675356"/>
            <a:ext cx="2945618" cy="18093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dirty="0"/>
              <a:t>4 + 4</a:t>
            </a:r>
          </a:p>
        </p:txBody>
      </p:sp>
      <p:sp>
        <p:nvSpPr>
          <p:cNvPr id="13" name="Заголовок 5">
            <a:extLst>
              <a:ext uri="{FF2B5EF4-FFF2-40B4-BE49-F238E27FC236}">
                <a16:creationId xmlns:a16="http://schemas.microsoft.com/office/drawing/2014/main" id="{F32E9B1C-ABD7-4045-84AF-5A1AB3560245}"/>
              </a:ext>
            </a:extLst>
          </p:cNvPr>
          <p:cNvSpPr txBox="1">
            <a:spLocks/>
          </p:cNvSpPr>
          <p:nvPr/>
        </p:nvSpPr>
        <p:spPr>
          <a:xfrm>
            <a:off x="7179703" y="5580028"/>
            <a:ext cx="52578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dirty="0"/>
              <a:t>Який приклад «зайвий»? Чому?</a:t>
            </a:r>
          </a:p>
        </p:txBody>
      </p:sp>
    </p:spTree>
    <p:extLst>
      <p:ext uri="{BB962C8B-B14F-4D97-AF65-F5344CB8AC3E}">
        <p14:creationId xmlns:p14="http://schemas.microsoft.com/office/powerpoint/2010/main" val="4038010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A93635-8A9F-4FD1-ADD6-A180880AC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185" y="2103437"/>
            <a:ext cx="10515600" cy="1325563"/>
          </a:xfrm>
        </p:spPr>
        <p:txBody>
          <a:bodyPr/>
          <a:lstStyle/>
          <a:p>
            <a:r>
              <a:rPr lang="uk-UA" b="1" dirty="0"/>
              <a:t>Досліджуємо суму однакових доданків</a:t>
            </a:r>
            <a:r>
              <a:rPr lang="uk-UA" dirty="0"/>
              <a:t>.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00955739-CC5B-48C3-A3B9-2333A225C259}"/>
              </a:ext>
            </a:extLst>
          </p:cNvPr>
          <p:cNvSpPr txBox="1">
            <a:spLocks/>
          </p:cNvSpPr>
          <p:nvPr/>
        </p:nvSpPr>
        <p:spPr>
          <a:xfrm>
            <a:off x="131177" y="326657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b="1" dirty="0"/>
              <a:t>Знайомимося</a:t>
            </a:r>
          </a:p>
          <a:p>
            <a:pPr algn="ctr"/>
            <a:r>
              <a:rPr lang="uk-UA" b="1" dirty="0"/>
              <a:t> з арифметичною дією множення.</a:t>
            </a:r>
          </a:p>
        </p:txBody>
      </p:sp>
      <p:pic>
        <p:nvPicPr>
          <p:cNvPr id="4" name="Рисунок 3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3BFAC9E0-C806-44E1-83B8-E0983B8861AD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41755" y="3216547"/>
            <a:ext cx="2103241" cy="3429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Скрудж Макдак возглавил список вымышленных богачей по версии Forbes - РИА  Новости, 01.08.2013">
            <a:extLst>
              <a:ext uri="{FF2B5EF4-FFF2-40B4-BE49-F238E27FC236}">
                <a16:creationId xmlns:a16="http://schemas.microsoft.com/office/drawing/2014/main" id="{79DBA14F-680E-40ED-9DF7-6AD4E58D32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02"/>
          <a:stretch/>
        </p:blipFill>
        <p:spPr bwMode="auto">
          <a:xfrm flipH="1">
            <a:off x="131176" y="50021"/>
            <a:ext cx="2667150" cy="2283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118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CC4E3CC-51A0-419A-8B4C-C570DDF999A1}"/>
              </a:ext>
            </a:extLst>
          </p:cNvPr>
          <p:cNvSpPr txBox="1">
            <a:spLocks/>
          </p:cNvSpPr>
          <p:nvPr/>
        </p:nvSpPr>
        <p:spPr>
          <a:xfrm>
            <a:off x="6876776" y="2573631"/>
            <a:ext cx="2618916" cy="9118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dirty="0"/>
          </a:p>
        </p:txBody>
      </p:sp>
      <p:sp>
        <p:nvSpPr>
          <p:cNvPr id="11" name="Заголовок 10">
            <a:extLst>
              <a:ext uri="{FF2B5EF4-FFF2-40B4-BE49-F238E27FC236}">
                <a16:creationId xmlns:a16="http://schemas.microsoft.com/office/drawing/2014/main" id="{AA86AA39-3AC3-404B-BE5A-55009B9B1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16" y="-40949"/>
            <a:ext cx="3610150" cy="911849"/>
          </a:xfrm>
        </p:spPr>
        <p:txBody>
          <a:bodyPr>
            <a:normAutofit fontScale="90000"/>
          </a:bodyPr>
          <a:lstStyle/>
          <a:p>
            <a:r>
              <a:rPr lang="uk-UA" dirty="0"/>
              <a:t> </a:t>
            </a:r>
            <a:br>
              <a:rPr lang="uk-UA" dirty="0"/>
            </a:br>
            <a:r>
              <a:rPr lang="uk-UA" dirty="0"/>
              <a:t>Пригадай!</a:t>
            </a:r>
            <a:endParaRPr lang="ru-RU" dirty="0"/>
          </a:p>
        </p:txBody>
      </p:sp>
      <p:pic>
        <p:nvPicPr>
          <p:cNvPr id="1026" name="Picture 2" descr="Скрудж Макдак возглавил список вымышленных богачей по версии Forbes - РИА  Новости, 01.08.2013">
            <a:extLst>
              <a:ext uri="{FF2B5EF4-FFF2-40B4-BE49-F238E27FC236}">
                <a16:creationId xmlns:a16="http://schemas.microsoft.com/office/drawing/2014/main" id="{9DB5FAE9-87DE-4AD0-BE4D-D16F808517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02"/>
          <a:stretch/>
        </p:blipFill>
        <p:spPr bwMode="auto">
          <a:xfrm>
            <a:off x="8740979" y="59467"/>
            <a:ext cx="3403387" cy="2501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Заголовок 10">
            <a:extLst>
              <a:ext uri="{FF2B5EF4-FFF2-40B4-BE49-F238E27FC236}">
                <a16:creationId xmlns:a16="http://schemas.microsoft.com/office/drawing/2014/main" id="{D4060BDC-183C-4B71-A7CF-8EDE5ADDD8F7}"/>
              </a:ext>
            </a:extLst>
          </p:cNvPr>
          <p:cNvSpPr txBox="1">
            <a:spLocks/>
          </p:cNvSpPr>
          <p:nvPr/>
        </p:nvSpPr>
        <p:spPr>
          <a:xfrm>
            <a:off x="1929660" y="3152466"/>
            <a:ext cx="8542607" cy="32170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b="1" dirty="0">
                <a:solidFill>
                  <a:srgbClr val="FF0000"/>
                </a:solidFill>
              </a:rPr>
              <a:t>Суму однакових </a:t>
            </a:r>
            <a:r>
              <a:rPr lang="uk-UA" dirty="0"/>
              <a:t>доданків можна </a:t>
            </a:r>
          </a:p>
          <a:p>
            <a:r>
              <a:rPr lang="uk-UA" dirty="0"/>
              <a:t>замінити </a:t>
            </a:r>
            <a:r>
              <a:rPr lang="uk-UA" dirty="0">
                <a:solidFill>
                  <a:srgbClr val="FF0000"/>
                </a:solidFill>
              </a:rPr>
              <a:t>дією </a:t>
            </a:r>
            <a:r>
              <a:rPr lang="uk-UA" b="1" dirty="0">
                <a:solidFill>
                  <a:srgbClr val="FF0000"/>
                </a:solidFill>
              </a:rPr>
              <a:t>множення</a:t>
            </a:r>
            <a:r>
              <a:rPr lang="uk-UA" dirty="0">
                <a:solidFill>
                  <a:srgbClr val="FF0000"/>
                </a:solidFill>
              </a:rPr>
              <a:t> «•» </a:t>
            </a:r>
            <a:br>
              <a:rPr lang="uk-UA" dirty="0"/>
            </a:br>
            <a:endParaRPr lang="ru-RU" dirty="0"/>
          </a:p>
        </p:txBody>
      </p:sp>
      <p:sp>
        <p:nvSpPr>
          <p:cNvPr id="18" name="Заголовок 10">
            <a:extLst>
              <a:ext uri="{FF2B5EF4-FFF2-40B4-BE49-F238E27FC236}">
                <a16:creationId xmlns:a16="http://schemas.microsoft.com/office/drawing/2014/main" id="{A92DFAD1-D066-4DE1-A088-BEBDFB8B21FB}"/>
              </a:ext>
            </a:extLst>
          </p:cNvPr>
          <p:cNvSpPr txBox="1">
            <a:spLocks/>
          </p:cNvSpPr>
          <p:nvPr/>
        </p:nvSpPr>
        <p:spPr>
          <a:xfrm>
            <a:off x="3015197" y="840053"/>
            <a:ext cx="6935372" cy="1639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>
                <a:solidFill>
                  <a:srgbClr val="FF0000"/>
                </a:solidFill>
              </a:rPr>
              <a:t>По 10</a:t>
            </a:r>
            <a:r>
              <a:rPr lang="uk-UA" dirty="0"/>
              <a:t> </a:t>
            </a:r>
            <a:r>
              <a:rPr lang="uk-UA" dirty="0">
                <a:solidFill>
                  <a:srgbClr val="7030A0"/>
                </a:solidFill>
              </a:rPr>
              <a:t>взяли 4 рази</a:t>
            </a:r>
            <a:br>
              <a:rPr lang="uk-UA" dirty="0"/>
            </a:br>
            <a:endParaRPr lang="ru-RU" dirty="0"/>
          </a:p>
        </p:txBody>
      </p:sp>
      <p:pic>
        <p:nvPicPr>
          <p:cNvPr id="19" name="Рисунок 18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A5F909F5-D359-490C-9997-2E547836FEC1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47429" y="2731968"/>
            <a:ext cx="1831473" cy="3259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57782420-7E3B-4FB9-82F1-1B5634B5D643}"/>
              </a:ext>
            </a:extLst>
          </p:cNvPr>
          <p:cNvSpPr txBox="1"/>
          <p:nvPr/>
        </p:nvSpPr>
        <p:spPr>
          <a:xfrm>
            <a:off x="4571710" y="2145216"/>
            <a:ext cx="14533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uk-UA" sz="4800" dirty="0">
                <a:solidFill>
                  <a:srgbClr val="FF0000"/>
                </a:solidFill>
              </a:rPr>
              <a:t>•</a:t>
            </a:r>
            <a:r>
              <a:rPr lang="uk-UA" sz="4800" b="1" dirty="0">
                <a:solidFill>
                  <a:srgbClr val="FFFF00"/>
                </a:solidFill>
              </a:rPr>
              <a:t> </a:t>
            </a:r>
            <a:r>
              <a:rPr lang="uk-UA" sz="4800" b="1" dirty="0"/>
              <a:t> 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CE38EA1-C2D7-4C9E-BFCD-11B915999DD7}"/>
              </a:ext>
            </a:extLst>
          </p:cNvPr>
          <p:cNvSpPr txBox="1"/>
          <p:nvPr/>
        </p:nvSpPr>
        <p:spPr>
          <a:xfrm>
            <a:off x="509377" y="2111209"/>
            <a:ext cx="41677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10+10+10+10=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6B2F5A3-A7CE-4DEF-B25F-59FD382DE2EB}"/>
              </a:ext>
            </a:extLst>
          </p:cNvPr>
          <p:cNvSpPr txBox="1"/>
          <p:nvPr/>
        </p:nvSpPr>
        <p:spPr>
          <a:xfrm>
            <a:off x="6988932" y="2169536"/>
            <a:ext cx="9683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427136C-33DB-4DC1-8388-3FAFDF689A22}"/>
              </a:ext>
            </a:extLst>
          </p:cNvPr>
          <p:cNvSpPr txBox="1"/>
          <p:nvPr/>
        </p:nvSpPr>
        <p:spPr>
          <a:xfrm>
            <a:off x="5641043" y="2156826"/>
            <a:ext cx="18417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rgbClr val="FFFF00"/>
                </a:solidFill>
              </a:rPr>
              <a:t> </a:t>
            </a:r>
            <a:r>
              <a:rPr lang="uk-UA" sz="4800" b="1" dirty="0">
                <a:solidFill>
                  <a:srgbClr val="7030A0"/>
                </a:solidFill>
              </a:rPr>
              <a:t>4 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39EF7F5-323C-4278-8525-BFD9729FB709}"/>
              </a:ext>
            </a:extLst>
          </p:cNvPr>
          <p:cNvSpPr txBox="1"/>
          <p:nvPr/>
        </p:nvSpPr>
        <p:spPr>
          <a:xfrm>
            <a:off x="8552173" y="1853806"/>
            <a:ext cx="41677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10  10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007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4" grpId="0"/>
      <p:bldP spid="25" grpId="0"/>
      <p:bldP spid="26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5694ACC-C659-4FB4-8E2E-9EEF01BF9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3456" y="0"/>
            <a:ext cx="12235456" cy="1325563"/>
          </a:xfrm>
        </p:spPr>
        <p:txBody>
          <a:bodyPr>
            <a:normAutofit/>
          </a:bodyPr>
          <a:lstStyle/>
          <a:p>
            <a:r>
              <a:rPr lang="uk-UA" sz="3200" dirty="0"/>
              <a:t>	Роздивись малюнок. </a:t>
            </a:r>
            <a:r>
              <a:rPr lang="uk-UA" sz="3200" dirty="0" err="1"/>
              <a:t>Запиши</a:t>
            </a:r>
            <a:r>
              <a:rPr lang="uk-UA" sz="3200" dirty="0"/>
              <a:t> обчислення спочатку додаванням, а потім - множенням.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B322C8B7-A0BA-436B-BAE3-AFC9CB28E3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7529669"/>
              </p:ext>
            </p:extLst>
          </p:nvPr>
        </p:nvGraphicFramePr>
        <p:xfrm>
          <a:off x="916422" y="1522163"/>
          <a:ext cx="9782064" cy="509016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130191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026" name="Picture 2" descr="Фото товара 5 воздушных шариков в Доставка цветов по Украине - самая большая сеть магазинов цветов">
            <a:extLst>
              <a:ext uri="{FF2B5EF4-FFF2-40B4-BE49-F238E27FC236}">
                <a16:creationId xmlns:a16="http://schemas.microsoft.com/office/drawing/2014/main" id="{CA5B7CA9-70A5-4600-B440-9CDF650E78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071" y="718137"/>
            <a:ext cx="1537480" cy="1537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Фото товара 5 воздушных шариков в Доставка цветов по Украине - самая большая сеть магазинов цветов">
            <a:extLst>
              <a:ext uri="{FF2B5EF4-FFF2-40B4-BE49-F238E27FC236}">
                <a16:creationId xmlns:a16="http://schemas.microsoft.com/office/drawing/2014/main" id="{259FFDB8-11F1-4242-92C3-765D51880E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5363" y="718137"/>
            <a:ext cx="1537480" cy="1537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Фото товара 5 воздушных шариков в Доставка цветов по Украине - самая большая сеть магазинов цветов">
            <a:extLst>
              <a:ext uri="{FF2B5EF4-FFF2-40B4-BE49-F238E27FC236}">
                <a16:creationId xmlns:a16="http://schemas.microsoft.com/office/drawing/2014/main" id="{5E522868-5288-4F0C-95CC-97CC0B3683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3516" y="718137"/>
            <a:ext cx="1537480" cy="1537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1676FD2-4327-4C8A-8344-E4A4DE770051}"/>
              </a:ext>
            </a:extLst>
          </p:cNvPr>
          <p:cNvSpPr txBox="1"/>
          <p:nvPr/>
        </p:nvSpPr>
        <p:spPr>
          <a:xfrm>
            <a:off x="1493514" y="3792588"/>
            <a:ext cx="23735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5+5+5 =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Заголовок 10">
            <a:extLst>
              <a:ext uri="{FF2B5EF4-FFF2-40B4-BE49-F238E27FC236}">
                <a16:creationId xmlns:a16="http://schemas.microsoft.com/office/drawing/2014/main" id="{076A6645-9E78-4EA2-897A-A4D099FA39A6}"/>
              </a:ext>
            </a:extLst>
          </p:cNvPr>
          <p:cNvSpPr txBox="1">
            <a:spLocks/>
          </p:cNvSpPr>
          <p:nvPr/>
        </p:nvSpPr>
        <p:spPr>
          <a:xfrm>
            <a:off x="2120253" y="2273872"/>
            <a:ext cx="6935372" cy="1639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>
                <a:solidFill>
                  <a:srgbClr val="FF0000"/>
                </a:solidFill>
              </a:rPr>
              <a:t>По 5</a:t>
            </a:r>
            <a:r>
              <a:rPr lang="uk-UA" dirty="0"/>
              <a:t> </a:t>
            </a:r>
            <a:r>
              <a:rPr lang="uk-UA" dirty="0">
                <a:solidFill>
                  <a:srgbClr val="7030A0"/>
                </a:solidFill>
              </a:rPr>
              <a:t>взяли 3 рази</a:t>
            </a:r>
            <a:br>
              <a:rPr lang="uk-UA" dirty="0"/>
            </a:br>
            <a:endParaRPr lang="ru-RU" dirty="0"/>
          </a:p>
        </p:txBody>
      </p:sp>
      <p:pic>
        <p:nvPicPr>
          <p:cNvPr id="17" name="Рисунок 16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0131A837-4922-40EE-B93E-8639FEB8C5A0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92843" y="2731969"/>
            <a:ext cx="2086059" cy="3162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83932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5694ACC-C659-4FB4-8E2E-9EEF01BF9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3456" y="0"/>
            <a:ext cx="12235456" cy="1325563"/>
          </a:xfrm>
        </p:spPr>
        <p:txBody>
          <a:bodyPr>
            <a:normAutofit/>
          </a:bodyPr>
          <a:lstStyle/>
          <a:p>
            <a:r>
              <a:rPr lang="uk-UA" sz="3200" dirty="0"/>
              <a:t>	Роздивись малюнок. </a:t>
            </a:r>
            <a:r>
              <a:rPr lang="uk-UA" sz="3200" dirty="0" err="1"/>
              <a:t>Запиши</a:t>
            </a:r>
            <a:r>
              <a:rPr lang="uk-UA" sz="3200" dirty="0"/>
              <a:t> обчислення спочатку додаванням, а потім - множенням.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B322C8B7-A0BA-436B-BAE3-AFC9CB28E35B}"/>
              </a:ext>
            </a:extLst>
          </p:cNvPr>
          <p:cNvGraphicFramePr>
            <a:graphicFrameLocks noGrp="1"/>
          </p:cNvGraphicFramePr>
          <p:nvPr/>
        </p:nvGraphicFramePr>
        <p:xfrm>
          <a:off x="916422" y="1522163"/>
          <a:ext cx="9782064" cy="509016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130191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71676FD2-4327-4C8A-8344-E4A4DE770051}"/>
              </a:ext>
            </a:extLst>
          </p:cNvPr>
          <p:cNvSpPr txBox="1"/>
          <p:nvPr/>
        </p:nvSpPr>
        <p:spPr>
          <a:xfrm>
            <a:off x="919177" y="5206412"/>
            <a:ext cx="4959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4+4+4+4+4+4+4 =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87416A3-2D17-4625-A88E-6E5EE9284B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9307" b="4979"/>
          <a:stretch/>
        </p:blipFill>
        <p:spPr>
          <a:xfrm>
            <a:off x="483906" y="1325563"/>
            <a:ext cx="1356258" cy="141471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4A06280-8975-4649-A345-71D1F4285C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9307" b="4979"/>
          <a:stretch/>
        </p:blipFill>
        <p:spPr>
          <a:xfrm>
            <a:off x="2072318" y="1319116"/>
            <a:ext cx="1326631" cy="138381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76D4C8B-D2B3-4F72-8CAB-BA8E19EFF9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9307" b="4979"/>
          <a:stretch/>
        </p:blipFill>
        <p:spPr>
          <a:xfrm>
            <a:off x="3659192" y="1341014"/>
            <a:ext cx="1356258" cy="141471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F98EE42-3422-421F-95A1-86E4FD8E06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9307" b="4979"/>
          <a:stretch/>
        </p:blipFill>
        <p:spPr>
          <a:xfrm>
            <a:off x="5275693" y="1341014"/>
            <a:ext cx="1356258" cy="141471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97EE806-5FEE-4A27-B37A-664305267F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9307" b="4979"/>
          <a:stretch/>
        </p:blipFill>
        <p:spPr>
          <a:xfrm>
            <a:off x="6834478" y="1346577"/>
            <a:ext cx="1356258" cy="141471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CCAC30-58F7-4ABC-AE67-8F0E3632BE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9307" b="4979"/>
          <a:stretch/>
        </p:blipFill>
        <p:spPr>
          <a:xfrm>
            <a:off x="8623252" y="1325351"/>
            <a:ext cx="1356258" cy="141471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9BC285C-ECD6-4059-BA1C-8655EF44A4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9307" b="4979"/>
          <a:stretch/>
        </p:blipFill>
        <p:spPr>
          <a:xfrm>
            <a:off x="10331081" y="1288211"/>
            <a:ext cx="1356258" cy="1414718"/>
          </a:xfrm>
          <a:prstGeom prst="rect">
            <a:avLst/>
          </a:prstGeom>
        </p:spPr>
      </p:pic>
      <p:pic>
        <p:nvPicPr>
          <p:cNvPr id="17" name="Рисунок 16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86132098-CEA3-48A8-8372-22810BF90683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32548" y="3624915"/>
            <a:ext cx="2086059" cy="3162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Заголовок 10">
            <a:extLst>
              <a:ext uri="{FF2B5EF4-FFF2-40B4-BE49-F238E27FC236}">
                <a16:creationId xmlns:a16="http://schemas.microsoft.com/office/drawing/2014/main" id="{1C2B5FE5-D673-4B1A-B55C-483FBA33D3EC}"/>
              </a:ext>
            </a:extLst>
          </p:cNvPr>
          <p:cNvSpPr txBox="1">
            <a:spLocks/>
          </p:cNvSpPr>
          <p:nvPr/>
        </p:nvSpPr>
        <p:spPr>
          <a:xfrm>
            <a:off x="1906955" y="2991767"/>
            <a:ext cx="7023035" cy="1639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>
                <a:solidFill>
                  <a:srgbClr val="FF0000"/>
                </a:solidFill>
              </a:rPr>
              <a:t>По 4</a:t>
            </a:r>
            <a:r>
              <a:rPr lang="uk-UA" dirty="0"/>
              <a:t> </a:t>
            </a:r>
            <a:r>
              <a:rPr lang="uk-UA" dirty="0">
                <a:solidFill>
                  <a:srgbClr val="7030A0"/>
                </a:solidFill>
              </a:rPr>
              <a:t>взяли … раз</a:t>
            </a:r>
            <a:br>
              <a:rPr lang="uk-UA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1287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Динозаврик картинки - 84 фото">
            <a:extLst>
              <a:ext uri="{FF2B5EF4-FFF2-40B4-BE49-F238E27FC236}">
                <a16:creationId xmlns:a16="http://schemas.microsoft.com/office/drawing/2014/main" id="{D3AAC39A-80A1-42E2-A911-1A1E9372F1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653" r="895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0965" y="0"/>
            <a:ext cx="6364455" cy="4767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Майазавр – Мир Знаний">
            <a:extLst>
              <a:ext uri="{FF2B5EF4-FFF2-40B4-BE49-F238E27FC236}">
                <a16:creationId xmlns:a16="http://schemas.microsoft.com/office/drawing/2014/main" id="{BA32DB3E-4639-4BAD-8DB4-249F88ECFD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4789" y="4987688"/>
            <a:ext cx="2337211" cy="1752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8A7FB6-899A-43C2-91E5-2DAB23885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094" y="1941007"/>
            <a:ext cx="8928370" cy="1325563"/>
          </a:xfrm>
        </p:spPr>
        <p:txBody>
          <a:bodyPr>
            <a:normAutofit fontScale="90000"/>
          </a:bodyPr>
          <a:lstStyle/>
          <a:p>
            <a:r>
              <a:rPr lang="uk-UA" dirty="0"/>
              <a:t>	У п’яти гніздах динозаврів лежало</a:t>
            </a:r>
            <a:br>
              <a:rPr lang="uk-UA" dirty="0"/>
            </a:br>
            <a:r>
              <a:rPr lang="uk-UA" dirty="0"/>
              <a:t> по 3 яйця. Скільки </a:t>
            </a:r>
            <a:r>
              <a:rPr lang="uk-UA" dirty="0" err="1"/>
              <a:t>динозавриків</a:t>
            </a:r>
            <a:r>
              <a:rPr lang="uk-UA" dirty="0"/>
              <a:t> з’явиться на світ?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2A7001-AA0B-47CE-8E6D-7054852E9C8F}"/>
              </a:ext>
            </a:extLst>
          </p:cNvPr>
          <p:cNvSpPr txBox="1"/>
          <p:nvPr/>
        </p:nvSpPr>
        <p:spPr>
          <a:xfrm>
            <a:off x="4092432" y="262618"/>
            <a:ext cx="2077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Задача</a:t>
            </a:r>
          </a:p>
        </p:txBody>
      </p:sp>
    </p:spTree>
    <p:extLst>
      <p:ext uri="{BB962C8B-B14F-4D97-AF65-F5344CB8AC3E}">
        <p14:creationId xmlns:p14="http://schemas.microsoft.com/office/powerpoint/2010/main" val="3584858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CD5112-F9FC-4BA8-95D3-3A63E9BA3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Замініть суму однакових доданків множенням</a:t>
            </a:r>
          </a:p>
        </p:txBody>
      </p:sp>
      <p:pic>
        <p:nvPicPr>
          <p:cNvPr id="3" name="Picture 2" descr="Задумчивый смайлик: векторна графіка, зображення, Задумчивый смайлик  малюнки | Скачати з Depositphotos">
            <a:extLst>
              <a:ext uri="{FF2B5EF4-FFF2-40B4-BE49-F238E27FC236}">
                <a16:creationId xmlns:a16="http://schemas.microsoft.com/office/drawing/2014/main" id="{2D4242FA-9D6F-47EB-8D2F-CB68C9E5C4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6603" y="2405679"/>
            <a:ext cx="3101931" cy="311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узырек для мыслей: облако 3">
            <a:extLst>
              <a:ext uri="{FF2B5EF4-FFF2-40B4-BE49-F238E27FC236}">
                <a16:creationId xmlns:a16="http://schemas.microsoft.com/office/drawing/2014/main" id="{B16BDC46-EF21-49D9-98AA-93733026FCE1}"/>
              </a:ext>
            </a:extLst>
          </p:cNvPr>
          <p:cNvSpPr/>
          <p:nvPr/>
        </p:nvSpPr>
        <p:spPr>
          <a:xfrm>
            <a:off x="9419888" y="365125"/>
            <a:ext cx="1874520" cy="1583095"/>
          </a:xfrm>
          <a:prstGeom prst="cloudCallout">
            <a:avLst>
              <a:gd name="adj1" fmla="val -7046"/>
              <a:gd name="adj2" fmla="val 10000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40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69D08DC-24F1-404B-8BDD-B4EF8F474560}"/>
              </a:ext>
            </a:extLst>
          </p:cNvPr>
          <p:cNvSpPr/>
          <p:nvPr/>
        </p:nvSpPr>
        <p:spPr>
          <a:xfrm>
            <a:off x="9812561" y="1027905"/>
            <a:ext cx="291830" cy="3145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F7C357B-E7C8-40DD-9F16-8F03DB58FA73}"/>
              </a:ext>
            </a:extLst>
          </p:cNvPr>
          <p:cNvSpPr/>
          <p:nvPr/>
        </p:nvSpPr>
        <p:spPr>
          <a:xfrm>
            <a:off x="10407569" y="1027905"/>
            <a:ext cx="291830" cy="3145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A1739E-39E0-4063-AA54-615F6B3FEEC8}"/>
              </a:ext>
            </a:extLst>
          </p:cNvPr>
          <p:cNvSpPr txBox="1"/>
          <p:nvPr/>
        </p:nvSpPr>
        <p:spPr>
          <a:xfrm>
            <a:off x="1221139" y="4654203"/>
            <a:ext cx="40350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+ 11 + 11 =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78257F-F8E0-4592-9E72-A4A0BCE6F99A}"/>
              </a:ext>
            </a:extLst>
          </p:cNvPr>
          <p:cNvSpPr txBox="1"/>
          <p:nvPr/>
        </p:nvSpPr>
        <p:spPr>
          <a:xfrm>
            <a:off x="1221139" y="3529941"/>
            <a:ext cx="4596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+ 7 + 7 + 7=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59C4FD-AACD-4953-8739-FFDB88B2B264}"/>
              </a:ext>
            </a:extLst>
          </p:cNvPr>
          <p:cNvSpPr txBox="1"/>
          <p:nvPr/>
        </p:nvSpPr>
        <p:spPr>
          <a:xfrm>
            <a:off x="1373539" y="2405679"/>
            <a:ext cx="21337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+ 9 =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0965AD-AF04-4680-9D44-AEDAD41183B3}"/>
              </a:ext>
            </a:extLst>
          </p:cNvPr>
          <p:cNvSpPr txBox="1"/>
          <p:nvPr/>
        </p:nvSpPr>
        <p:spPr>
          <a:xfrm>
            <a:off x="1221139" y="5661878"/>
            <a:ext cx="38707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+ 6 + 6 =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404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6FFBA6-B746-4396-8298-40129C51E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7501" y="4459491"/>
            <a:ext cx="7274668" cy="1325563"/>
          </a:xfrm>
        </p:spPr>
        <p:txBody>
          <a:bodyPr>
            <a:normAutofit/>
          </a:bodyPr>
          <a:lstStyle/>
          <a:p>
            <a:r>
              <a:rPr lang="uk-UA" sz="8000" b="1" dirty="0"/>
              <a:t>Ст. 107 вправа 4 </a:t>
            </a:r>
          </a:p>
        </p:txBody>
      </p:sp>
      <p:pic>
        <p:nvPicPr>
          <p:cNvPr id="3" name="Picture 2" descr="Динозаврик картинки - 84 фото">
            <a:extLst>
              <a:ext uri="{FF2B5EF4-FFF2-40B4-BE49-F238E27FC236}">
                <a16:creationId xmlns:a16="http://schemas.microsoft.com/office/drawing/2014/main" id="{0B5E7212-B14F-41DD-ADD8-F364A9A0CE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653" r="895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85" r="19380"/>
          <a:stretch/>
        </p:blipFill>
        <p:spPr bwMode="auto">
          <a:xfrm>
            <a:off x="8112868" y="24335"/>
            <a:ext cx="3884579" cy="4767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6" descr="Стокові векторні зображення Школярів | Depositphotos®">
            <a:extLst>
              <a:ext uri="{FF2B5EF4-FFF2-40B4-BE49-F238E27FC236}">
                <a16:creationId xmlns:a16="http://schemas.microsoft.com/office/drawing/2014/main" id="{69583173-ED52-41BB-AA0D-4DD12AC29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53" y="80380"/>
            <a:ext cx="4274832" cy="3348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4625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167</Words>
  <Application>Microsoft Office PowerPoint</Application>
  <PresentationFormat>Широкоэкранный</PresentationFormat>
  <Paragraphs>35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Обчисли</vt:lpstr>
      <vt:lpstr>Досліджуємо суму однакових доданків.</vt:lpstr>
      <vt:lpstr>  Пригадай!</vt:lpstr>
      <vt:lpstr> Роздивись малюнок. Запиши обчислення спочатку додаванням, а потім - множенням.</vt:lpstr>
      <vt:lpstr> Роздивись малюнок. Запиши обчислення спочатку додаванням, а потім - множенням.</vt:lpstr>
      <vt:lpstr> У п’яти гніздах динозаврів лежало  по 3 яйця. Скільки динозавриків з’явиться на світ?</vt:lpstr>
      <vt:lpstr>Замініть суму однакових доданків множенням</vt:lpstr>
      <vt:lpstr>Ст. 107 вправа 4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Обчисли</dc:title>
  <dc:creator>Максим</dc:creator>
  <cp:lastModifiedBy>Максим</cp:lastModifiedBy>
  <cp:revision>1</cp:revision>
  <dcterms:created xsi:type="dcterms:W3CDTF">2023-03-20T18:37:24Z</dcterms:created>
  <dcterms:modified xsi:type="dcterms:W3CDTF">2023-03-20T20:07:55Z</dcterms:modified>
</cp:coreProperties>
</file>