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5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D57E34-3AE7-4491-AFD5-7AE9DCE37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79DD85-7034-4F82-86FC-A083737723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83CE4D-D794-42A7-B14A-A34E450DE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CF8-75FD-4397-83B5-71999B4CB67C}" type="datetimeFigureOut">
              <a:rPr lang="uk-UA" smtClean="0"/>
              <a:t>19.03.2023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7592FB-08C3-42CD-9FDD-0C7C3DD4D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3779AC-4BC1-4431-AF9C-57A63AD1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8F369-3371-4EC6-83AF-80C87AED04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7266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39011-1FB1-4C86-ADF9-D823959A0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4DD54D-02D1-4704-BDAB-59EBF789C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033BFA-5805-4342-8739-A31D01BF2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CF8-75FD-4397-83B5-71999B4CB67C}" type="datetimeFigureOut">
              <a:rPr lang="uk-UA" smtClean="0"/>
              <a:t>19.03.2023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3E5297-97DB-4E58-B666-624339F60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6ECB1B-2325-4EE6-A900-077372280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8F369-3371-4EC6-83AF-80C87AED04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4620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2CF2B6B-8FEF-4E90-8CB2-BC97ED2C71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10900B-F91C-4871-A262-5A617535F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F1C14-E67F-42C8-AC24-47A93222B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CF8-75FD-4397-83B5-71999B4CB67C}" type="datetimeFigureOut">
              <a:rPr lang="uk-UA" smtClean="0"/>
              <a:t>19.03.2023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C3DC38-9DDF-4407-B2CE-366E1E0E1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1AB7FA-E8DD-4B50-B954-EA3C994ED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8F369-3371-4EC6-83AF-80C87AED04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1813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CDCDA0-7FDB-4E9D-9BB7-20C291D7A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5BFAD7-E5EC-4A14-A32E-FD7EFB404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2A9B5D-FB44-45F8-9213-EA0F80FAB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CF8-75FD-4397-83B5-71999B4CB67C}" type="datetimeFigureOut">
              <a:rPr lang="uk-UA" smtClean="0"/>
              <a:t>19.03.2023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DB1478-BBA7-494D-A303-CE3ECC25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E9956E-4DBE-45C6-999E-8CBB99898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8F369-3371-4EC6-83AF-80C87AED04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162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1CFE2C-4D4F-4C27-8AD1-5908619C3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03ED4E-99FB-4E05-AFC2-D56073385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ABA0D1-C735-484B-92CF-ED961ADE3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CF8-75FD-4397-83B5-71999B4CB67C}" type="datetimeFigureOut">
              <a:rPr lang="uk-UA" smtClean="0"/>
              <a:t>19.03.2023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6AD51C-3640-4D5F-8B11-2978BBB2D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4EC629-2515-4A41-AC28-84B1AE3EF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8F369-3371-4EC6-83AF-80C87AED04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2718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5A6D69-4DA4-460D-A992-B0FC20B20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F04057-FBE2-44EC-95B5-1C9267B7D8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3E1DC3-2C70-413B-9B82-D26DFB3DBE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D90BB7-7B20-4044-A0F3-5A7A09055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CF8-75FD-4397-83B5-71999B4CB67C}" type="datetimeFigureOut">
              <a:rPr lang="uk-UA" smtClean="0"/>
              <a:t>19.03.2023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75F6EF-0787-4E7A-A103-56CD44754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F7663A-C100-4825-95AC-A4AB33BAF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8F369-3371-4EC6-83AF-80C87AED04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9798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891BB8-3651-4975-8F7E-296FE26F0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1DA431-5684-4B36-9CFF-AF119CC0B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329DD1-E7A0-439E-89BB-A413B444CD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FB3F426-6B0B-48B9-9A5F-CDF52E96AC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4EFA696-7AE7-45E0-8B1E-FBA14B3D12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1320675-059D-447A-858F-CB1D29B19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CF8-75FD-4397-83B5-71999B4CB67C}" type="datetimeFigureOut">
              <a:rPr lang="uk-UA" smtClean="0"/>
              <a:t>19.03.2023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2EE6131-437A-452F-A0A1-51429F242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C69CC96-21CA-40F7-86D5-C980B11E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8F369-3371-4EC6-83AF-80C87AED04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3817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276887-8F99-451C-9530-985ED1EA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45B964D-CCFD-4109-BA38-C9B304453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CF8-75FD-4397-83B5-71999B4CB67C}" type="datetimeFigureOut">
              <a:rPr lang="uk-UA" smtClean="0"/>
              <a:t>19.03.2023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3958179-C054-4AA4-84EB-0F6435A0C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AAAF114-F854-4408-A11F-A4038EDA9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8F369-3371-4EC6-83AF-80C87AED04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893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1BB5653-0FBA-4C6B-A706-A5D1AB580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CF8-75FD-4397-83B5-71999B4CB67C}" type="datetimeFigureOut">
              <a:rPr lang="uk-UA" smtClean="0"/>
              <a:t>19.03.2023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6C53BEC-9C72-4232-9E0A-52D6DD68A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D1DFE64-0D5E-4F8C-8ED4-7CFD50678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8F369-3371-4EC6-83AF-80C87AED04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139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0EC261-A01B-4891-89C0-DCDFC1F67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211FBC-1445-4E09-8D63-4182CA598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2A9E3E-DEFA-4C4F-8FCB-B999553AC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5DC5F1-B1B8-4C29-B18B-B8FF96124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CF8-75FD-4397-83B5-71999B4CB67C}" type="datetimeFigureOut">
              <a:rPr lang="uk-UA" smtClean="0"/>
              <a:t>19.03.2023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9A0C28-0229-4808-8667-481409F06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BC18F3-A43F-45CB-AC55-F399EE2D8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8F369-3371-4EC6-83AF-80C87AED04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6095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C60B5D-B394-4530-974A-A77B5157A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CFC6FA-5AA6-4114-8AD2-A6A8A55E04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A9C8B3-3426-49DB-AA02-AD9C8D8DD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CA8E69-B5C0-4CB2-9649-C19395470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CF8-75FD-4397-83B5-71999B4CB67C}" type="datetimeFigureOut">
              <a:rPr lang="uk-UA" smtClean="0"/>
              <a:t>19.03.2023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46A627-124F-463D-A7CE-A68451401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C3F51C-5A79-4BE4-97CB-8156AC509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8F369-3371-4EC6-83AF-80C87AED04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098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666C7-CA0E-45F9-95F7-9BE81EBA3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B8C0D8-40C6-4D8A-851C-7B9360EE2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185779-79B5-4FFC-9C4C-8081E47072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36CF8-75FD-4397-83B5-71999B4CB67C}" type="datetimeFigureOut">
              <a:rPr lang="uk-UA" smtClean="0"/>
              <a:t>19.03.2023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F7063D-C831-4CA0-8D99-4B0E1129D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B8BF5B-A0A7-4B27-8691-C68DB8937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8F369-3371-4EC6-83AF-80C87AED04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976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день щастя">
            <a:extLst>
              <a:ext uri="{FF2B5EF4-FFF2-40B4-BE49-F238E27FC236}">
                <a16:creationId xmlns:a16="http://schemas.microsoft.com/office/drawing/2014/main" id="{9A43511A-2E6E-4DB8-95E7-D51A5244A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520" y="683056"/>
            <a:ext cx="7680960" cy="549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499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день щастя">
            <a:extLst>
              <a:ext uri="{FF2B5EF4-FFF2-40B4-BE49-F238E27FC236}">
                <a16:creationId xmlns:a16="http://schemas.microsoft.com/office/drawing/2014/main" id="{1A5C8820-C43C-41FA-9048-C1458D7D5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960" y="167640"/>
            <a:ext cx="2391081" cy="170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EB5E12-9042-497E-95CE-3FE1C8340C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2" t="16527" r="10943" b="23979"/>
          <a:stretch/>
        </p:blipFill>
        <p:spPr>
          <a:xfrm flipH="1">
            <a:off x="214959" y="914400"/>
            <a:ext cx="2507132" cy="3139440"/>
          </a:xfrm>
          <a:prstGeom prst="rect">
            <a:avLst/>
          </a:prstGeom>
        </p:spPr>
      </p:pic>
      <p:sp>
        <p:nvSpPr>
          <p:cNvPr id="6" name="Облачко с текстом: овальное 5">
            <a:extLst>
              <a:ext uri="{FF2B5EF4-FFF2-40B4-BE49-F238E27FC236}">
                <a16:creationId xmlns:a16="http://schemas.microsoft.com/office/drawing/2014/main" id="{B66CB004-B896-42AE-8BC8-1187C5AC628F}"/>
              </a:ext>
            </a:extLst>
          </p:cNvPr>
          <p:cNvSpPr/>
          <p:nvPr/>
        </p:nvSpPr>
        <p:spPr>
          <a:xfrm>
            <a:off x="2895600" y="365759"/>
            <a:ext cx="6400800" cy="1709623"/>
          </a:xfrm>
          <a:prstGeom prst="wedgeEllipseCallout">
            <a:avLst>
              <a:gd name="adj1" fmla="val -55838"/>
              <a:gd name="adj2" fmla="val 54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/>
              <a:t>Коли , на твою думку, людина почувається щасливою?</a:t>
            </a:r>
          </a:p>
        </p:txBody>
      </p:sp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423D477D-AAE3-4A7E-A44A-01B0E0E9CC8B}"/>
              </a:ext>
            </a:extLst>
          </p:cNvPr>
          <p:cNvSpPr/>
          <p:nvPr/>
        </p:nvSpPr>
        <p:spPr>
          <a:xfrm>
            <a:off x="3337560" y="4247847"/>
            <a:ext cx="6400800" cy="1709623"/>
          </a:xfrm>
          <a:prstGeom prst="wedgeEllipseCallout">
            <a:avLst>
              <a:gd name="adj1" fmla="val 2495"/>
              <a:gd name="adj2" fmla="val 538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/>
              <a:t>Дружба та братство – найбільше багатство.</a:t>
            </a:r>
          </a:p>
        </p:txBody>
      </p:sp>
    </p:spTree>
    <p:extLst>
      <p:ext uri="{BB962C8B-B14F-4D97-AF65-F5344CB8AC3E}">
        <p14:creationId xmlns:p14="http://schemas.microsoft.com/office/powerpoint/2010/main" val="197527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9994F1-0A6A-4605-B7E7-24B24677C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085" y="128270"/>
            <a:ext cx="11085830" cy="1331595"/>
          </a:xfrm>
        </p:spPr>
        <p:txBody>
          <a:bodyPr>
            <a:normAutofit/>
          </a:bodyPr>
          <a:lstStyle/>
          <a:p>
            <a:r>
              <a:rPr lang="uk-UA" sz="6600" b="1" dirty="0"/>
              <a:t>Мого дитинства сонячна країна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D69C16-A551-426E-B547-F1F885719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36236"/>
            <a:ext cx="10515600" cy="1500187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uk-UA" sz="4000" i="1" dirty="0">
                <a:solidFill>
                  <a:schemeClr val="tx1"/>
                </a:solidFill>
              </a:rPr>
              <a:t>Євген Гуцало</a:t>
            </a:r>
          </a:p>
          <a:p>
            <a:pPr algn="ctr"/>
            <a:r>
              <a:rPr lang="uk-UA" sz="6600" dirty="0">
                <a:solidFill>
                  <a:schemeClr val="tx1"/>
                </a:solidFill>
              </a:rPr>
              <a:t>Під веселкою</a:t>
            </a:r>
          </a:p>
        </p:txBody>
      </p:sp>
      <p:pic>
        <p:nvPicPr>
          <p:cNvPr id="2050" name="Picture 2" descr="Під веселкою&quot; Євген Гуцало. Підручник &quot;Українська мова та ...">
            <a:extLst>
              <a:ext uri="{FF2B5EF4-FFF2-40B4-BE49-F238E27FC236}">
                <a16:creationId xmlns:a16="http://schemas.microsoft.com/office/drawing/2014/main" id="{6DEB5C7F-EAD2-4200-8B7E-915785B81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931" y="3136423"/>
            <a:ext cx="2374744" cy="359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Гуцало Євген Пилипович - Біографія">
            <a:extLst>
              <a:ext uri="{FF2B5EF4-FFF2-40B4-BE49-F238E27FC236}">
                <a16:creationId xmlns:a16="http://schemas.microsoft.com/office/drawing/2014/main" id="{A0B57667-EE22-4D51-8AD1-AB8703FAD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5521" y="2217579"/>
            <a:ext cx="1893394" cy="300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EEF349-2F14-45E3-8D79-FB72C7114012}"/>
              </a:ext>
            </a:extLst>
          </p:cNvPr>
          <p:cNvSpPr txBox="1"/>
          <p:nvPr/>
        </p:nvSpPr>
        <p:spPr>
          <a:xfrm>
            <a:off x="289560" y="128270"/>
            <a:ext cx="5577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/>
              <a:t>Розпочинаємо працювати над  новим розділом</a:t>
            </a:r>
          </a:p>
        </p:txBody>
      </p:sp>
    </p:spTree>
    <p:extLst>
      <p:ext uri="{BB962C8B-B14F-4D97-AF65-F5344CB8AC3E}">
        <p14:creationId xmlns:p14="http://schemas.microsoft.com/office/powerpoint/2010/main" val="184627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03B30-AE42-4F87-BEA1-5B837624E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4373" y="1203473"/>
            <a:ext cx="3831627" cy="1325563"/>
          </a:xfrm>
        </p:spPr>
        <p:txBody>
          <a:bodyPr>
            <a:noAutofit/>
          </a:bodyPr>
          <a:lstStyle/>
          <a:p>
            <a:r>
              <a:rPr lang="uk-UA" sz="4800" b="1" i="1" dirty="0" err="1">
                <a:solidFill>
                  <a:schemeClr val="accent4">
                    <a:lumMod val="50000"/>
                  </a:schemeClr>
                </a:solidFill>
              </a:rPr>
              <a:t>надвеч</a:t>
            </a:r>
            <a:r>
              <a:rPr lang="en-US" sz="4800" b="1" i="1" dirty="0">
                <a:solidFill>
                  <a:schemeClr val="accent4">
                    <a:lumMod val="50000"/>
                  </a:schemeClr>
                </a:solidFill>
              </a:rPr>
              <a:t>í</a:t>
            </a:r>
            <a:r>
              <a:rPr lang="uk-UA" sz="4800" b="1" i="1" dirty="0" err="1">
                <a:solidFill>
                  <a:schemeClr val="accent4">
                    <a:lumMod val="50000"/>
                  </a:schemeClr>
                </a:solidFill>
              </a:rPr>
              <a:t>рній</a:t>
            </a:r>
            <a:r>
              <a:rPr lang="uk-UA" sz="4800" b="1" i="1" dirty="0">
                <a:solidFill>
                  <a:schemeClr val="accent4">
                    <a:lumMod val="50000"/>
                  </a:schemeClr>
                </a:solidFill>
              </a:rPr>
              <a:t> -</a:t>
            </a:r>
            <a:r>
              <a:rPr lang="uk-UA" sz="4800" dirty="0">
                <a:solidFill>
                  <a:schemeClr val="accent4">
                    <a:lumMod val="50000"/>
                  </a:schemeClr>
                </a:solidFill>
              </a:rPr>
              <a:t>  </a:t>
            </a:r>
          </a:p>
        </p:txBody>
      </p:sp>
      <p:pic>
        <p:nvPicPr>
          <p:cNvPr id="3" name="Picture 2" descr="Уч Весна Словничок Тлумачний словник (новий правопис) Ілюстрований словник  молодшого школяра Руднєва Весна - Видавництво Старого Лева придбати в  &quot;Буквоїд, книжковий магазин&quot;">
            <a:extLst>
              <a:ext uri="{FF2B5EF4-FFF2-40B4-BE49-F238E27FC236}">
                <a16:creationId xmlns:a16="http://schemas.microsoft.com/office/drawing/2014/main" id="{C8FFE44F-2010-4C25-90E5-3A6B41405D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1" t="16742" r="20809" b="16538"/>
          <a:stretch/>
        </p:blipFill>
        <p:spPr bwMode="auto">
          <a:xfrm>
            <a:off x="9866666" y="0"/>
            <a:ext cx="2325333" cy="34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9FB31E-6341-412C-A9F1-B50BAF70C1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2" t="16528" r="10943" b="18040"/>
          <a:stretch/>
        </p:blipFill>
        <p:spPr>
          <a:xfrm flipH="1">
            <a:off x="30618" y="49866"/>
            <a:ext cx="2141721" cy="29495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AC65B2-0FB1-4D9F-8973-C47CF8948E77}"/>
              </a:ext>
            </a:extLst>
          </p:cNvPr>
          <p:cNvSpPr txBox="1"/>
          <p:nvPr/>
        </p:nvSpPr>
        <p:spPr>
          <a:xfrm>
            <a:off x="2141721" y="174650"/>
            <a:ext cx="79471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Правильно прочитаємо та пояснимо значення  </a:t>
            </a:r>
            <a:endParaRPr lang="uk-UA" sz="32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A76012-A0F7-4C07-9519-A1BA48FC9416}"/>
              </a:ext>
            </a:extLst>
          </p:cNvPr>
          <p:cNvSpPr txBox="1"/>
          <p:nvPr/>
        </p:nvSpPr>
        <p:spPr>
          <a:xfrm>
            <a:off x="5672285" y="1573866"/>
            <a:ext cx="46180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який буває перед вечором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8ADF271-C618-436B-93D9-036D637EC6CB}"/>
              </a:ext>
            </a:extLst>
          </p:cNvPr>
          <p:cNvSpPr txBox="1">
            <a:spLocks/>
          </p:cNvSpPr>
          <p:nvPr/>
        </p:nvSpPr>
        <p:spPr>
          <a:xfrm>
            <a:off x="2283673" y="2766218"/>
            <a:ext cx="23253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i="1" dirty="0" err="1">
                <a:solidFill>
                  <a:schemeClr val="accent4">
                    <a:lumMod val="50000"/>
                  </a:schemeClr>
                </a:solidFill>
              </a:rPr>
              <a:t>гайн</a:t>
            </a:r>
            <a:r>
              <a:rPr lang="en-US" sz="4800" b="1" i="1" dirty="0">
                <a:solidFill>
                  <a:schemeClr val="accent4">
                    <a:lumMod val="50000"/>
                  </a:schemeClr>
                </a:solidFill>
              </a:rPr>
              <a:t>ý</a:t>
            </a:r>
            <a:r>
              <a:rPr lang="uk-UA" sz="4800" b="1" i="1" dirty="0">
                <a:solidFill>
                  <a:schemeClr val="accent4">
                    <a:lumMod val="50000"/>
                  </a:schemeClr>
                </a:solidFill>
              </a:rPr>
              <a:t>в -</a:t>
            </a:r>
            <a:r>
              <a:rPr lang="uk-UA" sz="4800" dirty="0">
                <a:solidFill>
                  <a:schemeClr val="accent4">
                    <a:lumMod val="50000"/>
                  </a:schemeClr>
                </a:solidFill>
              </a:rPr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527380-7DF2-48D0-9879-D8BA040493EC}"/>
              </a:ext>
            </a:extLst>
          </p:cNvPr>
          <p:cNvSpPr txBox="1"/>
          <p:nvPr/>
        </p:nvSpPr>
        <p:spPr>
          <a:xfrm>
            <a:off x="4357217" y="316739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швидко побіг, помчав; майнув 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3CA7B29E-C962-413D-923E-69B02558A797}"/>
              </a:ext>
            </a:extLst>
          </p:cNvPr>
          <p:cNvSpPr txBox="1">
            <a:spLocks/>
          </p:cNvSpPr>
          <p:nvPr/>
        </p:nvSpPr>
        <p:spPr>
          <a:xfrm>
            <a:off x="689860" y="3813636"/>
            <a:ext cx="51013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i="1" dirty="0">
                <a:solidFill>
                  <a:schemeClr val="accent4">
                    <a:lumMod val="50000"/>
                  </a:schemeClr>
                </a:solidFill>
              </a:rPr>
              <a:t>став як </a:t>
            </a:r>
            <a:r>
              <a:rPr lang="uk-UA" sz="4800" b="1" i="1" dirty="0" err="1">
                <a:solidFill>
                  <a:schemeClr val="accent4">
                    <a:lumMod val="50000"/>
                  </a:schemeClr>
                </a:solidFill>
              </a:rPr>
              <a:t>ук</a:t>
            </a:r>
            <a:r>
              <a:rPr lang="el-GR" sz="4800" b="1" i="1" dirty="0">
                <a:solidFill>
                  <a:schemeClr val="accent4">
                    <a:lumMod val="50000"/>
                  </a:schemeClr>
                </a:solidFill>
              </a:rPr>
              <a:t>ό</a:t>
            </a:r>
            <a:r>
              <a:rPr lang="uk-UA" sz="4800" b="1" i="1" dirty="0" err="1">
                <a:solidFill>
                  <a:schemeClr val="accent4">
                    <a:lumMod val="50000"/>
                  </a:schemeClr>
                </a:solidFill>
              </a:rPr>
              <a:t>паний</a:t>
            </a:r>
            <a:r>
              <a:rPr lang="uk-UA" sz="4800" b="1" i="1" dirty="0">
                <a:solidFill>
                  <a:schemeClr val="accent4">
                    <a:lumMod val="50000"/>
                  </a:schemeClr>
                </a:solidFill>
              </a:rPr>
              <a:t> -</a:t>
            </a:r>
            <a:r>
              <a:rPr lang="uk-UA" sz="4800" dirty="0">
                <a:solidFill>
                  <a:schemeClr val="accent4">
                    <a:lumMod val="50000"/>
                  </a:schemeClr>
                </a:solidFill>
              </a:rPr>
              <a:t>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0858F8-6BCC-407A-9402-EE37600516DD}"/>
              </a:ext>
            </a:extLst>
          </p:cNvPr>
          <p:cNvSpPr txBox="1"/>
          <p:nvPr/>
        </p:nvSpPr>
        <p:spPr>
          <a:xfrm>
            <a:off x="5545936" y="4157839"/>
            <a:ext cx="65241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завмер, з</a:t>
            </a:r>
            <a:r>
              <a:rPr lang="uk-UA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астиг на місці, припинив будь-які рухи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640B835-1867-4CD1-AAA8-10014431488C}"/>
              </a:ext>
            </a:extLst>
          </p:cNvPr>
          <p:cNvSpPr txBox="1">
            <a:spLocks/>
          </p:cNvSpPr>
          <p:nvPr/>
        </p:nvSpPr>
        <p:spPr>
          <a:xfrm>
            <a:off x="689860" y="5284134"/>
            <a:ext cx="48560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i="1" dirty="0" err="1">
                <a:solidFill>
                  <a:schemeClr val="accent4">
                    <a:lumMod val="50000"/>
                  </a:schemeClr>
                </a:solidFill>
              </a:rPr>
              <a:t>щод</a:t>
            </a:r>
            <a:r>
              <a:rPr lang="en-US" sz="4800" b="1" i="1" dirty="0">
                <a:solidFill>
                  <a:schemeClr val="accent4">
                    <a:lumMod val="50000"/>
                  </a:schemeClr>
                </a:solidFill>
              </a:rPr>
              <a:t>ý</a:t>
            </a:r>
            <a:r>
              <a:rPr lang="uk-UA" sz="4800" b="1" i="1" dirty="0" err="1">
                <a:solidFill>
                  <a:schemeClr val="accent4">
                    <a:lumMod val="50000"/>
                  </a:schemeClr>
                </a:solidFill>
              </a:rPr>
              <a:t>ху</a:t>
            </a:r>
            <a:r>
              <a:rPr lang="uk-UA" sz="4800" b="1" i="1" dirty="0">
                <a:solidFill>
                  <a:schemeClr val="accent4">
                    <a:lumMod val="50000"/>
                  </a:schemeClr>
                </a:solidFill>
              </a:rPr>
              <a:t> летить -</a:t>
            </a:r>
            <a:r>
              <a:rPr lang="uk-UA" sz="4800" dirty="0">
                <a:solidFill>
                  <a:schemeClr val="accent4">
                    <a:lumMod val="50000"/>
                  </a:schemeClr>
                </a:solidFill>
              </a:rPr>
              <a:t>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4017AC-CBBB-4118-BD26-88EDFBB779EC}"/>
              </a:ext>
            </a:extLst>
          </p:cNvPr>
          <p:cNvSpPr txBox="1"/>
          <p:nvPr/>
        </p:nvSpPr>
        <p:spPr>
          <a:xfrm>
            <a:off x="5259226" y="5638629"/>
            <a:ext cx="69494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найбільшою швидкістю; якнайшвидше, поспішно.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28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7" grpId="0"/>
      <p:bldP spid="9" grpId="0"/>
      <p:bldP spid="10" grpId="0"/>
      <p:bldP spid="11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EB5E12-9042-497E-95CE-3FE1C8340C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 b="23979"/>
          <a:stretch/>
        </p:blipFill>
        <p:spPr>
          <a:xfrm flipH="1">
            <a:off x="214959" y="914400"/>
            <a:ext cx="2507132" cy="3139440"/>
          </a:xfrm>
          <a:prstGeom prst="rect">
            <a:avLst/>
          </a:prstGeom>
        </p:spPr>
      </p:pic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423D477D-AAE3-4A7E-A44A-01B0E0E9CC8B}"/>
              </a:ext>
            </a:extLst>
          </p:cNvPr>
          <p:cNvSpPr/>
          <p:nvPr/>
        </p:nvSpPr>
        <p:spPr>
          <a:xfrm>
            <a:off x="302759" y="4053840"/>
            <a:ext cx="8092440" cy="2478477"/>
          </a:xfrm>
          <a:prstGeom prst="wedgeEllipseCallout">
            <a:avLst>
              <a:gd name="adj1" fmla="val 2495"/>
              <a:gd name="adj2" fmla="val 538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/>
              <a:t>Як ти гадаєш, прислів’я «Добре тому жити, хто вміє дружити» відображає життя вашої класної команди? Доведи свою думку.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932BCE3-70E2-46C8-B6E4-2C71F5E4C9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04" t="2500" r="3334"/>
          <a:stretch/>
        </p:blipFill>
        <p:spPr>
          <a:xfrm>
            <a:off x="8395199" y="152400"/>
            <a:ext cx="3705361" cy="5181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51259F-8699-4DB9-A692-8324CC57DABE}"/>
              </a:ext>
            </a:extLst>
          </p:cNvPr>
          <p:cNvSpPr txBox="1"/>
          <p:nvPr/>
        </p:nvSpPr>
        <p:spPr>
          <a:xfrm>
            <a:off x="2722091" y="1244478"/>
            <a:ext cx="546178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 оповідання Євгена Гуцала «Під веселкою». Спробуй стисло розказати прочитаний твір.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37FDAB-C7DA-48D9-BEEA-2084EAF31238}"/>
              </a:ext>
            </a:extLst>
          </p:cNvPr>
          <p:cNvSpPr txBox="1"/>
          <p:nvPr/>
        </p:nvSpPr>
        <p:spPr>
          <a:xfrm flipH="1">
            <a:off x="8930640" y="5334000"/>
            <a:ext cx="3705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Ст. 104 - 105</a:t>
            </a:r>
          </a:p>
        </p:txBody>
      </p:sp>
    </p:spTree>
    <p:extLst>
      <p:ext uri="{BB962C8B-B14F-4D97-AF65-F5344CB8AC3E}">
        <p14:creationId xmlns:p14="http://schemas.microsoft.com/office/powerpoint/2010/main" val="356914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536CA1E-97F9-4635-B84A-27A9C09B4B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 b="23979"/>
          <a:stretch/>
        </p:blipFill>
        <p:spPr>
          <a:xfrm flipH="1">
            <a:off x="458799" y="1600200"/>
            <a:ext cx="2507132" cy="3139440"/>
          </a:xfrm>
          <a:prstGeom prst="rect">
            <a:avLst/>
          </a:prstGeom>
        </p:spPr>
      </p:pic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B7971708-3661-424A-BA3B-1009BD4E134E}"/>
              </a:ext>
            </a:extLst>
          </p:cNvPr>
          <p:cNvSpPr/>
          <p:nvPr/>
        </p:nvSpPr>
        <p:spPr>
          <a:xfrm>
            <a:off x="2895600" y="1188719"/>
            <a:ext cx="6400800" cy="1709623"/>
          </a:xfrm>
          <a:prstGeom prst="wedgeEllipseCallout">
            <a:avLst>
              <a:gd name="adj1" fmla="val -55838"/>
              <a:gd name="adj2" fmla="val 54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/>
              <a:t>Щасти тобі!</a:t>
            </a:r>
          </a:p>
        </p:txBody>
      </p:sp>
    </p:spTree>
    <p:extLst>
      <p:ext uri="{BB962C8B-B14F-4D97-AF65-F5344CB8AC3E}">
        <p14:creationId xmlns:p14="http://schemas.microsoft.com/office/powerpoint/2010/main" val="28664816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129</Words>
  <Application>Microsoft Office PowerPoint</Application>
  <PresentationFormat>Широкоэкранный</PresentationFormat>
  <Paragraphs>19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Мого дитинства сонячна країна</vt:lpstr>
      <vt:lpstr>надвечíрній -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3</cp:revision>
  <dcterms:created xsi:type="dcterms:W3CDTF">2023-03-19T07:04:07Z</dcterms:created>
  <dcterms:modified xsi:type="dcterms:W3CDTF">2023-03-19T16:19:11Z</dcterms:modified>
</cp:coreProperties>
</file>