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6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2B1867-3505-49D7-BBD6-6D62529D82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2B5D2FF-57F4-45AC-B896-9386B54943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89437C-E1F5-4F97-BA09-530FC1B04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A2-AF6B-48FC-B396-74F7DA4E0971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DA6487-8054-4894-AAA3-0567A6B82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E07458-EBB6-468D-ABD5-460CE87AF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0E89-A4B3-4085-8A97-5CB694BB25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87265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62908B-AD2A-4E1C-BB1F-69B9D16C9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02A9AD-9E07-4ABC-90B5-9D088B6B86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CA3291-5693-40D4-AB43-0EE3FB80A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A2-AF6B-48FC-B396-74F7DA4E0971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F7A04E-B4DA-4AE6-A1DA-DFABC538A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60B630-F00C-4F73-9586-BA80F2721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0E89-A4B3-4085-8A97-5CB694BB25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0215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C86F3C-EBEC-4CD1-8992-83A6E06DA4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7AA9346-9133-41E9-A145-9D945AFF0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B1917F-3A19-4A04-8DF0-EFB6795F8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A2-AF6B-48FC-B396-74F7DA4E0971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F9A69B-C870-4596-8732-D5ABD78C3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445793-AFD5-4DEF-B5EB-808E3BD04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0E89-A4B3-4085-8A97-5CB694BB25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9837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390B52-945C-4F3D-B1E0-8B856B8DB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900F18-62C0-4AAA-98AD-CE7FA19DE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327830-5BD9-4CAD-9C4B-EA94EBC1F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A2-AF6B-48FC-B396-74F7DA4E0971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3ABE81A-8EC2-4CBA-A909-EF6EAF385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D95B97-E427-40C6-ABB3-FC08C0328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0E89-A4B3-4085-8A97-5CB694BB25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1560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E2BBA3-102F-4A26-8B7A-6818DA0B8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9E7236B-988F-40DE-8D08-6E0E132384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D1D40E-CFBC-4050-AB9B-46D26E67D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A2-AF6B-48FC-B396-74F7DA4E0971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8B250F-C627-42AD-892E-4BA41A7FE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225B1F-D937-4F0E-B709-1706BFDC3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0E89-A4B3-4085-8A97-5CB694BB25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2330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F076B4-EF5B-46B4-A4F1-F2A6ED37C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3C4888-752B-4743-A0DE-581E426D54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E62F249-4CE7-49B7-94DE-F6A63CCE5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45AC027-F346-42C9-963C-7D2E8D86C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A2-AF6B-48FC-B396-74F7DA4E0971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8C4198A-F164-4C30-B412-11B372485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0599E22-DE12-49C4-954B-BD6F5B6F3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0E89-A4B3-4085-8A97-5CB694BB25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8510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02E90B-3365-468A-A91E-8066672E8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D71405C-5915-47AC-8B17-C610A61BE1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C75B0D4-9B30-4672-A9EB-87B81FE685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243B4F6-BE15-4181-A608-74C5F98236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7E9D860-FD36-4C04-9DAF-3DFD0BDC9C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3C41F16-736E-4BCF-B313-FB2D6B519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A2-AF6B-48FC-B396-74F7DA4E0971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3D3E1B1-CF2D-4969-8FD8-B7C0E1F9A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3AF7940-CF42-43B1-9EAD-77E02A26E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0E89-A4B3-4085-8A97-5CB694BB25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07875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68552B-EC06-4D41-B7FF-99151D6E6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2DDB25D-AFC5-4017-A5A9-FC5D2F689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A2-AF6B-48FC-B396-74F7DA4E0971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FF387C7-80C6-4E76-A1E5-22456C993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0B70ED9-923E-4F93-9DD3-632385C62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0E89-A4B3-4085-8A97-5CB694BB25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70265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6C93395-458C-448F-AC9B-A9B9C2DC1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A2-AF6B-48FC-B396-74F7DA4E0971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33CBA51-464B-439D-84E7-C8352CB97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CA0292F-5C26-4B47-9407-9722F4DE9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0E89-A4B3-4085-8A97-5CB694BB25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1861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4D7E77-F8B7-4A07-99BF-1D373DBBB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3441A1-62C2-4BD7-A804-9289DD2338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79E74F1-850F-4DA2-9FD4-9493E88891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3D6FB0B-DEFC-4B30-AEA7-1E92CA74B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A2-AF6B-48FC-B396-74F7DA4E0971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DA33276-0E07-4C88-8195-D7D08B8F7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B3D709D-E108-4D3C-BFD6-1D7CF0F45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0E89-A4B3-4085-8A97-5CB694BB25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7131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D8328C-2C0D-4B79-8A48-B867F3A94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083371F-49A3-49BD-BEB0-96D8946D89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47D0814-42BC-42E5-907F-4C7A875ECF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F8906EA-1FFF-419C-BFE9-F84E02600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7DA2-AF6B-48FC-B396-74F7DA4E0971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1720F0C-C324-467B-BF76-1495C5032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960BD4-D053-409D-9DCB-52671A553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80E89-A4B3-4085-8A97-5CB694BB25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120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0D8FB9-5F0D-46C0-BBA5-3EBB0EF2D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6047762-82F6-4A36-9DF3-4B27B41F28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403CFE-56F1-4F0F-A908-F0D7F87FE5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F7DA2-AF6B-48FC-B396-74F7DA4E0971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14A94D-F8CD-412E-93EC-318F7AD962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111F9F-191A-4EF3-A7D1-B6954601A6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80E89-A4B3-4085-8A97-5CB694BB257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2989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EDEF9CD-273F-4996-BEE0-B3D7BD15C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6817" y="703127"/>
            <a:ext cx="6489196" cy="900138"/>
          </a:xfrm>
        </p:spPr>
        <p:txBody>
          <a:bodyPr>
            <a:normAutofit fontScale="90000"/>
          </a:bodyPr>
          <a:lstStyle/>
          <a:p>
            <a:pPr algn="ctr"/>
            <a:r>
              <a:rPr lang="uk-UA" sz="6000" b="1" dirty="0"/>
              <a:t>Повторимо </a:t>
            </a:r>
          </a:p>
        </p:txBody>
      </p:sp>
      <p:pic>
        <p:nvPicPr>
          <p:cNvPr id="5" name="Picture 2" descr="Что такое &amp;quot;точка&amp;quot;? - VIPSTORY">
            <a:extLst>
              <a:ext uri="{FF2B5EF4-FFF2-40B4-BE49-F238E27FC236}">
                <a16:creationId xmlns:a16="http://schemas.microsoft.com/office/drawing/2014/main" id="{119B6002-8568-48D8-A2A6-3D7400EEAC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9" t="18000" r="21333" b="12999"/>
          <a:stretch/>
        </p:blipFill>
        <p:spPr bwMode="auto">
          <a:xfrm>
            <a:off x="10751554" y="974085"/>
            <a:ext cx="1248035" cy="125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Весёлый восклицательный знак: стоковые векторные изображения, иллюстрации |  Depositphotos">
            <a:extLst>
              <a:ext uri="{FF2B5EF4-FFF2-40B4-BE49-F238E27FC236}">
                <a16:creationId xmlns:a16="http://schemas.microsoft.com/office/drawing/2014/main" id="{D4BD04FB-20D7-467C-B5B8-D374AB0573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4" r="45458"/>
          <a:stretch/>
        </p:blipFill>
        <p:spPr bwMode="auto">
          <a:xfrm>
            <a:off x="9776013" y="4051255"/>
            <a:ext cx="1305644" cy="2806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Картинки для детей знаки препинания - подборка 20 фото">
            <a:extLst>
              <a:ext uri="{FF2B5EF4-FFF2-40B4-BE49-F238E27FC236}">
                <a16:creationId xmlns:a16="http://schemas.microsoft.com/office/drawing/2014/main" id="{3D14E6C0-4C68-4F38-8095-E2C1781441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27" r="26000"/>
          <a:stretch/>
        </p:blipFill>
        <p:spPr bwMode="auto">
          <a:xfrm flipH="1">
            <a:off x="42901" y="249442"/>
            <a:ext cx="2113114" cy="6359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Картинки для детей знаки препинания - подборка 20 фото">
            <a:extLst>
              <a:ext uri="{FF2B5EF4-FFF2-40B4-BE49-F238E27FC236}">
                <a16:creationId xmlns:a16="http://schemas.microsoft.com/office/drawing/2014/main" id="{6C0F42D7-6284-484C-BF4D-37FE41CC6C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27" r="26000"/>
          <a:stretch/>
        </p:blipFill>
        <p:spPr bwMode="auto">
          <a:xfrm>
            <a:off x="10801990" y="249442"/>
            <a:ext cx="1197599" cy="281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Картинки для детей знаки препинания - подборка 20 фото">
            <a:extLst>
              <a:ext uri="{FF2B5EF4-FFF2-40B4-BE49-F238E27FC236}">
                <a16:creationId xmlns:a16="http://schemas.microsoft.com/office/drawing/2014/main" id="{370500B5-64E8-4D4B-A3E8-43E2F081CC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27" r="26000"/>
          <a:stretch/>
        </p:blipFill>
        <p:spPr bwMode="auto">
          <a:xfrm>
            <a:off x="11081657" y="4039528"/>
            <a:ext cx="1197599" cy="281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35E3EB97-4A28-4EAB-8B81-0519692921B0}"/>
              </a:ext>
            </a:extLst>
          </p:cNvPr>
          <p:cNvSpPr txBox="1">
            <a:spLocks/>
          </p:cNvSpPr>
          <p:nvPr/>
        </p:nvSpPr>
        <p:spPr>
          <a:xfrm>
            <a:off x="2156015" y="2232445"/>
            <a:ext cx="8149128" cy="21653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800" dirty="0"/>
              <a:t>Речення, які вимовляються з особливим почуттям,</a:t>
            </a:r>
          </a:p>
          <a:p>
            <a:pPr algn="ctr"/>
            <a:r>
              <a:rPr lang="uk-UA" sz="2800" dirty="0"/>
              <a:t>  в кінці яких стоїть знак оклику,  називають  </a:t>
            </a:r>
          </a:p>
          <a:p>
            <a:pPr algn="ctr"/>
            <a:r>
              <a:rPr lang="uk-UA" sz="2800" b="1" i="1" dirty="0"/>
              <a:t>окличними реченнями.</a:t>
            </a:r>
          </a:p>
        </p:txBody>
      </p:sp>
    </p:spTree>
    <p:extLst>
      <p:ext uri="{BB962C8B-B14F-4D97-AF65-F5344CB8AC3E}">
        <p14:creationId xmlns:p14="http://schemas.microsoft.com/office/powerpoint/2010/main" val="17718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8043237-0BEE-4D06-887D-EDF437CE3C90}"/>
              </a:ext>
            </a:extLst>
          </p:cNvPr>
          <p:cNvSpPr/>
          <p:nvPr/>
        </p:nvSpPr>
        <p:spPr>
          <a:xfrm>
            <a:off x="833719" y="286043"/>
            <a:ext cx="1032284" cy="1711034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1500" dirty="0"/>
              <a:t>Р</a:t>
            </a:r>
            <a:endParaRPr lang="uk-UA" sz="40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A8510C8-DA57-4395-956A-AC620CCC92A8}"/>
              </a:ext>
            </a:extLst>
          </p:cNvPr>
          <p:cNvSpPr/>
          <p:nvPr/>
        </p:nvSpPr>
        <p:spPr>
          <a:xfrm>
            <a:off x="4159350" y="345964"/>
            <a:ext cx="7198931" cy="58561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i="1" dirty="0"/>
              <a:t>неокличним реченням</a:t>
            </a:r>
            <a:endParaRPr lang="uk-UA" sz="40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8D76C94-338C-43E1-8725-F0E6ADC23110}"/>
              </a:ext>
            </a:extLst>
          </p:cNvPr>
          <p:cNvSpPr/>
          <p:nvPr/>
        </p:nvSpPr>
        <p:spPr>
          <a:xfrm>
            <a:off x="814651" y="2424332"/>
            <a:ext cx="1032284" cy="1711034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1500" dirty="0"/>
              <a:t>П</a:t>
            </a:r>
            <a:endParaRPr lang="uk-UA" sz="40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FF5CAA2-0484-48AD-9A9F-6E3204BD3A0F}"/>
              </a:ext>
            </a:extLst>
          </p:cNvPr>
          <p:cNvSpPr/>
          <p:nvPr/>
        </p:nvSpPr>
        <p:spPr>
          <a:xfrm>
            <a:off x="814651" y="4855966"/>
            <a:ext cx="1032284" cy="1711034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1500" dirty="0"/>
              <a:t>С</a:t>
            </a:r>
            <a:endParaRPr lang="uk-UA" sz="40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0DB90FF-0A71-4B30-8B58-64F2EED09D58}"/>
              </a:ext>
            </a:extLst>
          </p:cNvPr>
          <p:cNvSpPr/>
          <p:nvPr/>
        </p:nvSpPr>
        <p:spPr>
          <a:xfrm>
            <a:off x="2194561" y="931583"/>
            <a:ext cx="1786596" cy="4199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може бути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3990311-71F2-49EB-9E75-C5B5DEFA7FC4}"/>
              </a:ext>
            </a:extLst>
          </p:cNvPr>
          <p:cNvSpPr/>
          <p:nvPr/>
        </p:nvSpPr>
        <p:spPr>
          <a:xfrm>
            <a:off x="4159349" y="1141560"/>
            <a:ext cx="7198931" cy="5856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i="1" dirty="0"/>
              <a:t>окличним реченням</a:t>
            </a:r>
            <a:endParaRPr lang="uk-UA" sz="400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D745A95-8463-45B8-B6A9-5B893B94430A}"/>
              </a:ext>
            </a:extLst>
          </p:cNvPr>
          <p:cNvSpPr/>
          <p:nvPr/>
        </p:nvSpPr>
        <p:spPr>
          <a:xfrm>
            <a:off x="4143417" y="2424332"/>
            <a:ext cx="7198931" cy="58561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i="1" dirty="0"/>
              <a:t>неокличним реченням</a:t>
            </a:r>
            <a:endParaRPr lang="uk-UA" sz="40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DA335B0-65C4-444E-90CD-A8134088009D}"/>
              </a:ext>
            </a:extLst>
          </p:cNvPr>
          <p:cNvSpPr/>
          <p:nvPr/>
        </p:nvSpPr>
        <p:spPr>
          <a:xfrm>
            <a:off x="3981155" y="4628035"/>
            <a:ext cx="7198931" cy="58561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i="1" dirty="0"/>
              <a:t>неокличним реченням</a:t>
            </a:r>
            <a:endParaRPr lang="uk-UA" sz="40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71F1B79-297C-4116-8B53-DB671CBFE024}"/>
              </a:ext>
            </a:extLst>
          </p:cNvPr>
          <p:cNvSpPr/>
          <p:nvPr/>
        </p:nvSpPr>
        <p:spPr>
          <a:xfrm>
            <a:off x="4143416" y="3289763"/>
            <a:ext cx="7198931" cy="5856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i="1" dirty="0"/>
              <a:t>окличним реченням</a:t>
            </a:r>
            <a:endParaRPr lang="uk-UA" sz="40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A4AB5A6-9B10-410A-BB3D-8148AFDEC940}"/>
              </a:ext>
            </a:extLst>
          </p:cNvPr>
          <p:cNvSpPr/>
          <p:nvPr/>
        </p:nvSpPr>
        <p:spPr>
          <a:xfrm>
            <a:off x="3981155" y="5711483"/>
            <a:ext cx="7198931" cy="58561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i="1" dirty="0"/>
              <a:t>окличним реченням</a:t>
            </a:r>
            <a:endParaRPr lang="uk-UA" sz="40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84F81FE-2148-4CFB-A703-A42620B08823}"/>
              </a:ext>
            </a:extLst>
          </p:cNvPr>
          <p:cNvSpPr/>
          <p:nvPr/>
        </p:nvSpPr>
        <p:spPr>
          <a:xfrm>
            <a:off x="2020747" y="2929781"/>
            <a:ext cx="1786596" cy="4199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може бути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B4634B4-7505-43FC-937F-231E0607AC44}"/>
              </a:ext>
            </a:extLst>
          </p:cNvPr>
          <p:cNvSpPr/>
          <p:nvPr/>
        </p:nvSpPr>
        <p:spPr>
          <a:xfrm>
            <a:off x="2020747" y="5347934"/>
            <a:ext cx="1786596" cy="4199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може бути</a:t>
            </a:r>
          </a:p>
        </p:txBody>
      </p:sp>
      <p:pic>
        <p:nvPicPr>
          <p:cNvPr id="19" name="Picture 2" descr="Что такое &amp;quot;точка&amp;quot;? - VIPSTORY">
            <a:extLst>
              <a:ext uri="{FF2B5EF4-FFF2-40B4-BE49-F238E27FC236}">
                <a16:creationId xmlns:a16="http://schemas.microsoft.com/office/drawing/2014/main" id="{7251D279-29C3-42EE-95C0-15FECEF826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9" t="18000" r="21333" b="12999"/>
          <a:stretch/>
        </p:blipFill>
        <p:spPr bwMode="auto">
          <a:xfrm>
            <a:off x="11358280" y="345964"/>
            <a:ext cx="598755" cy="60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Картинки для детей знаки препинания - подборка 20 фото">
            <a:extLst>
              <a:ext uri="{FF2B5EF4-FFF2-40B4-BE49-F238E27FC236}">
                <a16:creationId xmlns:a16="http://schemas.microsoft.com/office/drawing/2014/main" id="{8743F945-FF4D-41B9-8A5B-9A36494D04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27" r="26000"/>
          <a:stretch/>
        </p:blipFill>
        <p:spPr bwMode="auto">
          <a:xfrm>
            <a:off x="11536472" y="1028910"/>
            <a:ext cx="420563" cy="989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Весёлый восклицательный знак: стоковые векторные изображения, иллюстрации |  Depositphotos">
            <a:extLst>
              <a:ext uri="{FF2B5EF4-FFF2-40B4-BE49-F238E27FC236}">
                <a16:creationId xmlns:a16="http://schemas.microsoft.com/office/drawing/2014/main" id="{BDCAEA9E-0A96-4FE0-B2F2-6CBA0510BA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4" r="45458"/>
          <a:stretch/>
        </p:blipFill>
        <p:spPr bwMode="auto">
          <a:xfrm>
            <a:off x="11377349" y="2285614"/>
            <a:ext cx="301073" cy="904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Весёлый восклицательный знак: стоковые векторные изображения, иллюстрации |  Depositphotos">
            <a:extLst>
              <a:ext uri="{FF2B5EF4-FFF2-40B4-BE49-F238E27FC236}">
                <a16:creationId xmlns:a16="http://schemas.microsoft.com/office/drawing/2014/main" id="{A6E4E28C-ECFE-46E4-83DA-3E23DB1C17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4" r="45458"/>
          <a:stretch/>
        </p:blipFill>
        <p:spPr bwMode="auto">
          <a:xfrm>
            <a:off x="11407718" y="3141984"/>
            <a:ext cx="301073" cy="904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Картинки для детей знаки препинания - подборка 20 фото">
            <a:extLst>
              <a:ext uri="{FF2B5EF4-FFF2-40B4-BE49-F238E27FC236}">
                <a16:creationId xmlns:a16="http://schemas.microsoft.com/office/drawing/2014/main" id="{ED91C668-F37C-42CB-8BAC-872A146E8F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27" r="26000"/>
          <a:stretch/>
        </p:blipFill>
        <p:spPr bwMode="auto">
          <a:xfrm>
            <a:off x="11708791" y="3087687"/>
            <a:ext cx="420563" cy="989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Что такое &amp;quot;точка&amp;quot;? - VIPSTORY">
            <a:extLst>
              <a:ext uri="{FF2B5EF4-FFF2-40B4-BE49-F238E27FC236}">
                <a16:creationId xmlns:a16="http://schemas.microsoft.com/office/drawing/2014/main" id="{E57C16BD-6B8D-4DAE-BF68-6A80588A61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9" t="18000" r="21333" b="12999"/>
          <a:stretch/>
        </p:blipFill>
        <p:spPr bwMode="auto">
          <a:xfrm>
            <a:off x="11320317" y="4652196"/>
            <a:ext cx="598755" cy="60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Картинки для детей знаки препинания - подборка 20 фото">
            <a:extLst>
              <a:ext uri="{FF2B5EF4-FFF2-40B4-BE49-F238E27FC236}">
                <a16:creationId xmlns:a16="http://schemas.microsoft.com/office/drawing/2014/main" id="{D247D216-E054-45F9-AA1D-D8EB4C16F1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27" r="26000"/>
          <a:stretch/>
        </p:blipFill>
        <p:spPr bwMode="auto">
          <a:xfrm>
            <a:off x="11257859" y="5500608"/>
            <a:ext cx="420563" cy="989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4221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D7B743C-4E92-4FEE-BFF8-D3A73B2CEEDA}"/>
              </a:ext>
            </a:extLst>
          </p:cNvPr>
          <p:cNvSpPr txBox="1">
            <a:spLocks/>
          </p:cNvSpPr>
          <p:nvPr/>
        </p:nvSpPr>
        <p:spPr>
          <a:xfrm>
            <a:off x="997160" y="295615"/>
            <a:ext cx="10197680" cy="36998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dirty="0"/>
              <a:t>Навчаюся складати речення </a:t>
            </a:r>
          </a:p>
          <a:p>
            <a:r>
              <a:rPr lang="uk-UA" b="1" dirty="0"/>
              <a:t>за малюнком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C15FC93-5254-4541-A0A6-1D4C3E8C520D}"/>
              </a:ext>
            </a:extLst>
          </p:cNvPr>
          <p:cNvSpPr/>
          <p:nvPr/>
        </p:nvSpPr>
        <p:spPr>
          <a:xfrm rot="2182460">
            <a:off x="1690061" y="295117"/>
            <a:ext cx="1032284" cy="1711034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1500" dirty="0"/>
              <a:t>Р</a:t>
            </a:r>
            <a:endParaRPr lang="uk-UA" sz="40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6E953A1-6E3C-45A9-814B-B8B99F1934AA}"/>
              </a:ext>
            </a:extLst>
          </p:cNvPr>
          <p:cNvSpPr/>
          <p:nvPr/>
        </p:nvSpPr>
        <p:spPr>
          <a:xfrm rot="18739596">
            <a:off x="10162556" y="3854480"/>
            <a:ext cx="1032284" cy="1711034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1500" dirty="0"/>
              <a:t>С</a:t>
            </a:r>
            <a:endParaRPr lang="uk-UA" sz="4000" dirty="0"/>
          </a:p>
        </p:txBody>
      </p:sp>
      <p:pic>
        <p:nvPicPr>
          <p:cNvPr id="8" name="Picture 4" descr="Картинки для детей знаки препинания - подборка 20 фото">
            <a:extLst>
              <a:ext uri="{FF2B5EF4-FFF2-40B4-BE49-F238E27FC236}">
                <a16:creationId xmlns:a16="http://schemas.microsoft.com/office/drawing/2014/main" id="{05EF6DF8-5C97-4903-8611-9A75ECC686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27" r="26000"/>
          <a:stretch/>
        </p:blipFill>
        <p:spPr bwMode="auto">
          <a:xfrm>
            <a:off x="10801990" y="249442"/>
            <a:ext cx="1197599" cy="281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Что такое &amp;quot;точка&amp;quot;? - VIPSTORY">
            <a:extLst>
              <a:ext uri="{FF2B5EF4-FFF2-40B4-BE49-F238E27FC236}">
                <a16:creationId xmlns:a16="http://schemas.microsoft.com/office/drawing/2014/main" id="{AAA9CDCE-7AA0-4507-AB61-522AE40FFF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9" t="18000" r="21333" b="12999"/>
          <a:stretch/>
        </p:blipFill>
        <p:spPr bwMode="auto">
          <a:xfrm flipH="1">
            <a:off x="3922558" y="4920343"/>
            <a:ext cx="1173038" cy="118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0492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новорічний сценарій &quot;НОВОРІЧНИЙ БАЛ СНІГУРОНЬКИ&quot; | Чарівна скарбничка казок">
            <a:extLst>
              <a:ext uri="{FF2B5EF4-FFF2-40B4-BE49-F238E27FC236}">
                <a16:creationId xmlns:a16="http://schemas.microsoft.com/office/drawing/2014/main" id="{57BD306C-D186-4F50-834D-452EB2C99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5097" y="0"/>
            <a:ext cx="3229583" cy="4618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FC8DFC6-344C-4D1E-A62B-26B8905ACB2C}"/>
              </a:ext>
            </a:extLst>
          </p:cNvPr>
          <p:cNvSpPr txBox="1"/>
          <p:nvPr/>
        </p:nvSpPr>
        <p:spPr>
          <a:xfrm>
            <a:off x="3929974" y="389106"/>
            <a:ext cx="793128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	Розглянь малюнок.</a:t>
            </a:r>
          </a:p>
          <a:p>
            <a:r>
              <a:rPr lang="uk-UA" sz="3200" dirty="0"/>
              <a:t> Склади та </a:t>
            </a:r>
            <a:r>
              <a:rPr lang="uk-UA" sz="3200" dirty="0" err="1"/>
              <a:t>запиши</a:t>
            </a:r>
            <a:r>
              <a:rPr lang="uk-UA" sz="3200" dirty="0"/>
              <a:t> </a:t>
            </a:r>
            <a:r>
              <a:rPr lang="uk-UA" sz="3200" b="1" dirty="0"/>
              <a:t>окличне</a:t>
            </a:r>
            <a:r>
              <a:rPr lang="uk-UA" sz="3200" dirty="0"/>
              <a:t> та </a:t>
            </a:r>
            <a:r>
              <a:rPr lang="uk-UA" sz="3200" b="1" dirty="0"/>
              <a:t>неокличне </a:t>
            </a:r>
            <a:r>
              <a:rPr lang="uk-UA" sz="3200" dirty="0"/>
              <a:t>речення про зиму.</a:t>
            </a:r>
          </a:p>
          <a:p>
            <a:r>
              <a:rPr lang="uk-UA" sz="3200" dirty="0"/>
              <a:t>Використай сполучення слів: </a:t>
            </a:r>
            <a:r>
              <a:rPr lang="uk-UA" sz="3200" i="1" dirty="0"/>
              <a:t>кришталева зимонька,  срібнім кожушку,  білого сніжку.</a:t>
            </a:r>
            <a:endParaRPr lang="uk-UA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1A0627-4826-4EC3-851B-28446E94D7FF}"/>
              </a:ext>
            </a:extLst>
          </p:cNvPr>
          <p:cNvSpPr txBox="1"/>
          <p:nvPr/>
        </p:nvSpPr>
        <p:spPr>
          <a:xfrm>
            <a:off x="506437" y="4768907"/>
            <a:ext cx="106070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i="1" dirty="0"/>
              <a:t>Кришталева зимонька     …     в   срібнім кожушку! (Р. </a:t>
            </a:r>
            <a:r>
              <a:rPr lang="uk-UA" sz="3200" i="1" dirty="0" err="1"/>
              <a:t>Окл</a:t>
            </a:r>
            <a:r>
              <a:rPr lang="uk-UA" sz="3200" i="1" dirty="0"/>
              <a:t>.)</a:t>
            </a:r>
            <a:endParaRPr lang="uk-UA" sz="3200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D4BECF85-9902-4825-BC04-4F3603C7B0C2}"/>
              </a:ext>
            </a:extLst>
          </p:cNvPr>
          <p:cNvCxnSpPr/>
          <p:nvPr/>
        </p:nvCxnSpPr>
        <p:spPr>
          <a:xfrm>
            <a:off x="5176911" y="5176911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277C0C5-4DBE-4699-8023-2850BDE93C83}"/>
              </a:ext>
            </a:extLst>
          </p:cNvPr>
          <p:cNvSpPr txBox="1"/>
          <p:nvPr/>
        </p:nvSpPr>
        <p:spPr>
          <a:xfrm>
            <a:off x="3770141" y="4092871"/>
            <a:ext cx="8246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Якщо важко, можна скористатися підказкою та поширити вже подані речення.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FEA2F5-A39C-4669-BD48-AF963265C9AA}"/>
              </a:ext>
            </a:extLst>
          </p:cNvPr>
          <p:cNvSpPr txBox="1"/>
          <p:nvPr/>
        </p:nvSpPr>
        <p:spPr>
          <a:xfrm>
            <a:off x="506437" y="5504028"/>
            <a:ext cx="106070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i="1" dirty="0"/>
              <a:t> Всюди вона  …  білого сніжку.  (Р. </a:t>
            </a:r>
            <a:r>
              <a:rPr lang="uk-UA" sz="3200" i="1" dirty="0" err="1"/>
              <a:t>Неокл</a:t>
            </a:r>
            <a:r>
              <a:rPr lang="uk-UA" sz="3200" i="1" dirty="0"/>
              <a:t>.)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2994748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999C9A3-4911-45CB-808D-43B340142B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82" t="16527" r="10943"/>
          <a:stretch/>
        </p:blipFill>
        <p:spPr>
          <a:xfrm flipH="1">
            <a:off x="155643" y="155642"/>
            <a:ext cx="2113613" cy="3713411"/>
          </a:xfrm>
          <a:prstGeom prst="rect">
            <a:avLst/>
          </a:prstGeom>
        </p:spPr>
      </p:pic>
      <p:pic>
        <p:nvPicPr>
          <p:cNvPr id="2050" name="Picture 2" descr="Уч Весна Словничок Тлумачний словник (новий правопис) Ілюстрований словник  молодшого школяра Руднєва Весна - Видавництво Старого Лева придбати в  &quot;Буквоїд, книжковий магазин&quot;">
            <a:extLst>
              <a:ext uri="{FF2B5EF4-FFF2-40B4-BE49-F238E27FC236}">
                <a16:creationId xmlns:a16="http://schemas.microsoft.com/office/drawing/2014/main" id="{23939201-22B4-4460-B9B9-94EC23AE63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61" t="16742" r="20809" b="16538"/>
          <a:stretch/>
        </p:blipFill>
        <p:spPr bwMode="auto">
          <a:xfrm>
            <a:off x="9183442" y="0"/>
            <a:ext cx="3008558" cy="451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3BAFEE-BF6B-4E15-8A2D-6740C6359531}"/>
              </a:ext>
            </a:extLst>
          </p:cNvPr>
          <p:cNvSpPr txBox="1"/>
          <p:nvPr/>
        </p:nvSpPr>
        <p:spPr>
          <a:xfrm>
            <a:off x="2276804" y="486382"/>
            <a:ext cx="69141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Поясни значення слів </a:t>
            </a:r>
            <a:r>
              <a:rPr lang="uk-UA" sz="3200" i="1" dirty="0"/>
              <a:t>вдача, обнова.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2E915D-9CE4-4505-9E4F-6F4355E68074}"/>
              </a:ext>
            </a:extLst>
          </p:cNvPr>
          <p:cNvSpPr txBox="1"/>
          <p:nvPr/>
        </p:nvSpPr>
        <p:spPr>
          <a:xfrm>
            <a:off x="5168635" y="2349318"/>
            <a:ext cx="30085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характер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3E2ADB-1998-4D52-B574-DF5159BA4741}"/>
              </a:ext>
            </a:extLst>
          </p:cNvPr>
          <p:cNvSpPr txBox="1"/>
          <p:nvPr/>
        </p:nvSpPr>
        <p:spPr>
          <a:xfrm>
            <a:off x="3275505" y="2307801"/>
            <a:ext cx="20537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вд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uk-UA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</a:t>
            </a:r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724C0-BED2-4FCE-B3F1-B1EEDA76D668}"/>
              </a:ext>
            </a:extLst>
          </p:cNvPr>
          <p:cNvSpPr txBox="1"/>
          <p:nvPr/>
        </p:nvSpPr>
        <p:spPr>
          <a:xfrm>
            <a:off x="2798111" y="3627479"/>
            <a:ext cx="23705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err="1"/>
              <a:t>обн</a:t>
            </a:r>
            <a:r>
              <a:rPr lang="el-GR" sz="4400" dirty="0"/>
              <a:t>ό</a:t>
            </a:r>
            <a:r>
              <a:rPr lang="uk-UA" sz="4400" dirty="0"/>
              <a:t>ва -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9EE414-8614-4B44-92A9-7EB8A9BD2077}"/>
              </a:ext>
            </a:extLst>
          </p:cNvPr>
          <p:cNvSpPr txBox="1"/>
          <p:nvPr/>
        </p:nvSpPr>
        <p:spPr>
          <a:xfrm>
            <a:off x="4876800" y="3827533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Tahoma" panose="020B0604030504040204" pitchFamily="34" charset="0"/>
              </a:rPr>
              <a:t>н</a:t>
            </a:r>
            <a:r>
              <a:rPr lang="ru-RU" b="0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ова,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щойно</a:t>
            </a:r>
            <a:r>
              <a:rPr lang="ru-RU" b="0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придбана</a:t>
            </a:r>
            <a:r>
              <a:rPr lang="ru-RU" b="0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, </a:t>
            </a:r>
          </a:p>
          <a:p>
            <a:r>
              <a:rPr lang="ru-RU" b="0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пошита,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подарована</a:t>
            </a:r>
            <a:r>
              <a:rPr lang="ru-RU" b="0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річ</a:t>
            </a:r>
            <a:r>
              <a:rPr lang="ru-RU" b="0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 (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одяг</a:t>
            </a:r>
            <a:r>
              <a:rPr lang="ru-RU" b="0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взуття</a:t>
            </a:r>
            <a:r>
              <a:rPr lang="ru-RU" b="0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9782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B1EAFD5-CB41-4622-9585-C1D0665A0D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82" t="16527" r="10943" b="21797"/>
          <a:stretch/>
        </p:blipFill>
        <p:spPr>
          <a:xfrm flipH="1">
            <a:off x="155643" y="155643"/>
            <a:ext cx="1411900" cy="18328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0DE4EB-8692-4B23-919A-1F8A6633C393}"/>
              </a:ext>
            </a:extLst>
          </p:cNvPr>
          <p:cNvSpPr txBox="1"/>
          <p:nvPr/>
        </p:nvSpPr>
        <p:spPr>
          <a:xfrm>
            <a:off x="5534949" y="415667"/>
            <a:ext cx="4064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Є весела, яснолиця,</a:t>
            </a:r>
          </a:p>
          <a:p>
            <a:r>
              <a:rPr lang="uk-UA" sz="2800" dirty="0"/>
              <a:t>дивна сонечка сестриця.</a:t>
            </a:r>
          </a:p>
          <a:p>
            <a:r>
              <a:rPr lang="uk-UA" sz="2800" dirty="0"/>
              <a:t>Роботящу вдачу має –</a:t>
            </a:r>
          </a:p>
          <a:p>
            <a:r>
              <a:rPr lang="uk-UA" sz="2800" dirty="0"/>
              <a:t> скрізь травичку засіває.</a:t>
            </a:r>
          </a:p>
          <a:p>
            <a:r>
              <a:rPr lang="uk-UA" sz="2800" dirty="0"/>
              <a:t>Заквітчала ліг, діброву,</a:t>
            </a:r>
          </a:p>
          <a:p>
            <a:r>
              <a:rPr lang="uk-UA" sz="2800" dirty="0"/>
              <a:t>принесла у ліс обнову.</a:t>
            </a:r>
          </a:p>
          <a:p>
            <a:r>
              <a:rPr lang="uk-UA" sz="2800" dirty="0"/>
              <a:t>Відгадали, хто вона?</a:t>
            </a:r>
          </a:p>
          <a:p>
            <a:r>
              <a:rPr lang="uk-UA" sz="2800" dirty="0"/>
              <a:t>Ну звичайно. – це …   .</a:t>
            </a:r>
          </a:p>
          <a:p>
            <a:endParaRPr lang="uk-UA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E5AE0F-DC86-4E44-A756-813C1F4ADDF5}"/>
              </a:ext>
            </a:extLst>
          </p:cNvPr>
          <p:cNvSpPr txBox="1"/>
          <p:nvPr/>
        </p:nvSpPr>
        <p:spPr>
          <a:xfrm>
            <a:off x="1497017" y="123279"/>
            <a:ext cx="44012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/>
              <a:t>1.Відгадайте загадку.</a:t>
            </a:r>
            <a:endParaRPr lang="uk-UA" sz="3200" dirty="0"/>
          </a:p>
        </p:txBody>
      </p:sp>
      <p:pic>
        <p:nvPicPr>
          <p:cNvPr id="3076" name="Picture 4" descr="Дівчина Весна Плакат для оформлення інтер'єру Ранок 13105196У">
            <a:extLst>
              <a:ext uri="{FF2B5EF4-FFF2-40B4-BE49-F238E27FC236}">
                <a16:creationId xmlns:a16="http://schemas.microsoft.com/office/drawing/2014/main" id="{21B35B2C-A11C-410D-AA84-E4811738A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81" b="95945" l="110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5808" y="-58342"/>
            <a:ext cx="2778339" cy="4093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CE5B014-7C83-4985-B964-CBAEB4A4645C}"/>
              </a:ext>
            </a:extLst>
          </p:cNvPr>
          <p:cNvSpPr txBox="1"/>
          <p:nvPr/>
        </p:nvSpPr>
        <p:spPr>
          <a:xfrm>
            <a:off x="131620" y="3970655"/>
            <a:ext cx="120603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  2.Склади і </a:t>
            </a:r>
            <a:r>
              <a:rPr lang="uk-UA" sz="3200" dirty="0" err="1"/>
              <a:t>запиши</a:t>
            </a:r>
            <a:r>
              <a:rPr lang="uk-UA" sz="3200" dirty="0"/>
              <a:t>  </a:t>
            </a:r>
            <a:r>
              <a:rPr lang="uk-UA" sz="3200" b="1" dirty="0"/>
              <a:t>розповідне окличне </a:t>
            </a:r>
            <a:r>
              <a:rPr lang="uk-UA" sz="3200" dirty="0"/>
              <a:t>і </a:t>
            </a:r>
            <a:r>
              <a:rPr lang="uk-UA" sz="3200" b="1" dirty="0"/>
              <a:t>спонукальне неокличне </a:t>
            </a:r>
            <a:r>
              <a:rPr lang="uk-UA" sz="3200" dirty="0"/>
              <a:t>речення про весну за малюнком </a:t>
            </a:r>
            <a:r>
              <a:rPr lang="uk-UA" sz="3200" i="1" dirty="0"/>
              <a:t>.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12874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1EF05F3-4CDA-475D-AE11-76C6594E2E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82" t="16527" r="10943"/>
          <a:stretch/>
        </p:blipFill>
        <p:spPr>
          <a:xfrm flipH="1">
            <a:off x="155643" y="155642"/>
            <a:ext cx="2113613" cy="3713411"/>
          </a:xfrm>
          <a:prstGeom prst="rect">
            <a:avLst/>
          </a:prstGeom>
        </p:spPr>
      </p:pic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3F1EBABE-F812-4863-9B7F-0422B0EFA6BD}"/>
              </a:ext>
            </a:extLst>
          </p:cNvPr>
          <p:cNvSpPr txBox="1">
            <a:spLocks/>
          </p:cNvSpPr>
          <p:nvPr/>
        </p:nvSpPr>
        <p:spPr>
          <a:xfrm>
            <a:off x="3715657" y="682172"/>
            <a:ext cx="5693614" cy="13643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dirty="0"/>
              <a:t>Потренуйся!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F9E238C-5437-472F-83B2-948D63644D89}"/>
              </a:ext>
            </a:extLst>
          </p:cNvPr>
          <p:cNvSpPr txBox="1">
            <a:spLocks/>
          </p:cNvSpPr>
          <p:nvPr/>
        </p:nvSpPr>
        <p:spPr>
          <a:xfrm>
            <a:off x="3715657" y="2504710"/>
            <a:ext cx="5693614" cy="13643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dirty="0"/>
              <a:t>Ст. 119 вправа 30</a:t>
            </a:r>
          </a:p>
        </p:txBody>
      </p:sp>
    </p:spTree>
    <p:extLst>
      <p:ext uri="{BB962C8B-B14F-4D97-AF65-F5344CB8AC3E}">
        <p14:creationId xmlns:p14="http://schemas.microsoft.com/office/powerpoint/2010/main" val="4009167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212</Words>
  <Application>Microsoft Office PowerPoint</Application>
  <PresentationFormat>Широкоэкранный</PresentationFormat>
  <Paragraphs>44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Tahoma</vt:lpstr>
      <vt:lpstr>Times New Roman</vt:lpstr>
      <vt:lpstr>Тема Office</vt:lpstr>
      <vt:lpstr>Повторимо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Повторимо </dc:title>
  <dc:creator>Максим</dc:creator>
  <cp:lastModifiedBy>Максим</cp:lastModifiedBy>
  <cp:revision>3</cp:revision>
  <dcterms:created xsi:type="dcterms:W3CDTF">2023-03-05T16:36:37Z</dcterms:created>
  <dcterms:modified xsi:type="dcterms:W3CDTF">2023-03-06T08:37:31Z</dcterms:modified>
</cp:coreProperties>
</file>