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4" r:id="rId3"/>
    <p:sldId id="265" r:id="rId4"/>
    <p:sldId id="256" r:id="rId5"/>
    <p:sldId id="266" r:id="rId6"/>
    <p:sldId id="259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14.02.2023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7540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14.02.2023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0668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14.02.2023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5439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14.02.2023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3431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14.02.2023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0255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14.02.2023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4491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14.02.2023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7191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14.02.2023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228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14.02.2023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4508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14.02.2023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8916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14.02.2023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5811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264FE-41CC-47BF-B10B-234AB8276592}" type="datetimeFigureOut">
              <a:rPr lang="uk-UA" smtClean="0"/>
              <a:t>14.02.2023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1898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19F4D6F-22D1-495D-B2C6-522152B28947}"/>
              </a:ext>
            </a:extLst>
          </p:cNvPr>
          <p:cNvSpPr txBox="1">
            <a:spLocks/>
          </p:cNvSpPr>
          <p:nvPr/>
        </p:nvSpPr>
        <p:spPr>
          <a:xfrm>
            <a:off x="2677558" y="3303559"/>
            <a:ext cx="5556741" cy="1367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dirty="0"/>
              <a:t>Школа діти розв’язувати</a:t>
            </a:r>
          </a:p>
          <a:p>
            <a:endParaRPr lang="uk-UA" sz="2000" dirty="0"/>
          </a:p>
          <a:p>
            <a:endParaRPr lang="uk-UA" sz="2000" dirty="0"/>
          </a:p>
          <a:p>
            <a:r>
              <a:rPr lang="uk-UA" sz="2000" dirty="0"/>
              <a:t>- Поміркуй, чи це речення? Чому?</a:t>
            </a:r>
            <a:endParaRPr lang="uk-UA" sz="18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9CF5CE-3CD6-404D-A665-422F2DC835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/>
          <a:stretch/>
        </p:blipFill>
        <p:spPr>
          <a:xfrm>
            <a:off x="9514442" y="296127"/>
            <a:ext cx="2308374" cy="3634740"/>
          </a:xfrm>
          <a:prstGeom prst="rect">
            <a:avLst/>
          </a:prstGeom>
        </p:spPr>
      </p:pic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BD0B8ABD-1889-44B2-A27B-AD04643F6793}"/>
              </a:ext>
            </a:extLst>
          </p:cNvPr>
          <p:cNvSpPr/>
          <p:nvPr/>
        </p:nvSpPr>
        <p:spPr>
          <a:xfrm>
            <a:off x="3516921" y="0"/>
            <a:ext cx="5874333" cy="1325563"/>
          </a:xfrm>
          <a:prstGeom prst="wedgeEllipseCallout">
            <a:avLst>
              <a:gd name="adj1" fmla="val 56293"/>
              <a:gd name="adj2" fmla="val 366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/>
              <a:t>Що таке речення</a:t>
            </a:r>
            <a:r>
              <a:rPr lang="uk-UA" sz="4000" b="1" dirty="0"/>
              <a:t>?</a:t>
            </a:r>
            <a:endParaRPr lang="uk-UA" sz="4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EE965F-5B42-4825-B595-3FEACE80BC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15" r="19512"/>
          <a:stretch/>
        </p:blipFill>
        <p:spPr>
          <a:xfrm>
            <a:off x="0" y="56535"/>
            <a:ext cx="1351788" cy="2613187"/>
          </a:xfrm>
          <a:prstGeom prst="rect">
            <a:avLst/>
          </a:prstGeom>
        </p:spPr>
      </p:pic>
      <p:sp>
        <p:nvSpPr>
          <p:cNvPr id="5" name="Облачко с текстом: овальное 4">
            <a:extLst>
              <a:ext uri="{FF2B5EF4-FFF2-40B4-BE49-F238E27FC236}">
                <a16:creationId xmlns:a16="http://schemas.microsoft.com/office/drawing/2014/main" id="{B89798DD-B118-4B39-A1AF-8C9BCB20717E}"/>
              </a:ext>
            </a:extLst>
          </p:cNvPr>
          <p:cNvSpPr/>
          <p:nvPr/>
        </p:nvSpPr>
        <p:spPr>
          <a:xfrm>
            <a:off x="1787852" y="1671342"/>
            <a:ext cx="4867423" cy="781006"/>
          </a:xfrm>
          <a:prstGeom prst="wedgeEllipseCallout">
            <a:avLst>
              <a:gd name="adj1" fmla="val -56462"/>
              <a:gd name="adj2" fmla="val -112219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 </a:t>
            </a:r>
            <a:r>
              <a:rPr lang="uk-UA" sz="3600" dirty="0"/>
              <a:t>Це група слів.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7140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9CF5CE-3CD6-404D-A665-422F2DC835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/>
          <a:stretch/>
        </p:blipFill>
        <p:spPr>
          <a:xfrm>
            <a:off x="9560068" y="352397"/>
            <a:ext cx="2308374" cy="3634740"/>
          </a:xfrm>
          <a:prstGeom prst="rect">
            <a:avLst/>
          </a:prstGeom>
        </p:spPr>
      </p:pic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BD0B8ABD-1889-44B2-A27B-AD04643F6793}"/>
              </a:ext>
            </a:extLst>
          </p:cNvPr>
          <p:cNvSpPr/>
          <p:nvPr/>
        </p:nvSpPr>
        <p:spPr>
          <a:xfrm>
            <a:off x="3516921" y="0"/>
            <a:ext cx="5874333" cy="1325563"/>
          </a:xfrm>
          <a:prstGeom prst="wedgeEllipseCallout">
            <a:avLst>
              <a:gd name="adj1" fmla="val 56293"/>
              <a:gd name="adj2" fmla="val 366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/>
              <a:t>Що таке речення</a:t>
            </a:r>
            <a:r>
              <a:rPr lang="uk-UA" sz="4000" b="1" dirty="0"/>
              <a:t>?</a:t>
            </a:r>
            <a:endParaRPr lang="uk-UA" sz="4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EE965F-5B42-4825-B595-3FEACE80BC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15" r="19512"/>
          <a:stretch/>
        </p:blipFill>
        <p:spPr>
          <a:xfrm>
            <a:off x="0" y="56535"/>
            <a:ext cx="1351788" cy="2613187"/>
          </a:xfrm>
          <a:prstGeom prst="rect">
            <a:avLst/>
          </a:prstGeom>
        </p:spPr>
      </p:pic>
      <p:sp>
        <p:nvSpPr>
          <p:cNvPr id="10" name="Облачко с текстом: овальное 9">
            <a:extLst>
              <a:ext uri="{FF2B5EF4-FFF2-40B4-BE49-F238E27FC236}">
                <a16:creationId xmlns:a16="http://schemas.microsoft.com/office/drawing/2014/main" id="{6F5AA911-4C26-4A46-94CD-6D6040069AC3}"/>
              </a:ext>
            </a:extLst>
          </p:cNvPr>
          <p:cNvSpPr/>
          <p:nvPr/>
        </p:nvSpPr>
        <p:spPr>
          <a:xfrm>
            <a:off x="2053881" y="2404605"/>
            <a:ext cx="7104185" cy="1317414"/>
          </a:xfrm>
          <a:prstGeom prst="wedgeEllipseCallout">
            <a:avLst>
              <a:gd name="adj1" fmla="val -57088"/>
              <a:gd name="adj2" fmla="val -142077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 </a:t>
            </a:r>
            <a:r>
              <a:rPr lang="uk-UA" sz="3600" dirty="0"/>
              <a:t>Це група слів, зв’язаних між собою за змістом</a:t>
            </a:r>
            <a:endParaRPr lang="uk-UA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F69907C8-403E-4306-8408-FFEEF0330B10}"/>
              </a:ext>
            </a:extLst>
          </p:cNvPr>
          <p:cNvSpPr txBox="1">
            <a:spLocks/>
          </p:cNvSpPr>
          <p:nvPr/>
        </p:nvSpPr>
        <p:spPr>
          <a:xfrm>
            <a:off x="2827602" y="4316924"/>
            <a:ext cx="7315204" cy="1367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dirty="0"/>
              <a:t>У школі діти розв’язували</a:t>
            </a:r>
          </a:p>
          <a:p>
            <a:endParaRPr lang="uk-UA" sz="2000" dirty="0"/>
          </a:p>
          <a:p>
            <a:endParaRPr lang="uk-UA" sz="2000" dirty="0"/>
          </a:p>
          <a:p>
            <a:r>
              <a:rPr lang="uk-UA" sz="2000" dirty="0"/>
              <a:t>- Поміркуй, чи це речення? Чому?</a:t>
            </a: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322400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9CF5CE-3CD6-404D-A665-422F2DC835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/>
          <a:stretch/>
        </p:blipFill>
        <p:spPr>
          <a:xfrm>
            <a:off x="9560068" y="352397"/>
            <a:ext cx="2308374" cy="3634740"/>
          </a:xfrm>
          <a:prstGeom prst="rect">
            <a:avLst/>
          </a:prstGeom>
        </p:spPr>
      </p:pic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BD0B8ABD-1889-44B2-A27B-AD04643F6793}"/>
              </a:ext>
            </a:extLst>
          </p:cNvPr>
          <p:cNvSpPr/>
          <p:nvPr/>
        </p:nvSpPr>
        <p:spPr>
          <a:xfrm>
            <a:off x="3516921" y="0"/>
            <a:ext cx="5874333" cy="1325563"/>
          </a:xfrm>
          <a:prstGeom prst="wedgeEllipseCallout">
            <a:avLst>
              <a:gd name="adj1" fmla="val 56293"/>
              <a:gd name="adj2" fmla="val 366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/>
              <a:t>Що таке речення</a:t>
            </a:r>
            <a:r>
              <a:rPr lang="uk-UA" sz="4000" b="1" dirty="0"/>
              <a:t>?</a:t>
            </a:r>
            <a:endParaRPr lang="uk-UA" sz="4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EE965F-5B42-4825-B595-3FEACE80BC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15" r="19512"/>
          <a:stretch/>
        </p:blipFill>
        <p:spPr>
          <a:xfrm>
            <a:off x="0" y="56535"/>
            <a:ext cx="1351788" cy="2613187"/>
          </a:xfrm>
          <a:prstGeom prst="rect">
            <a:avLst/>
          </a:prstGeom>
        </p:spPr>
      </p:pic>
      <p:sp>
        <p:nvSpPr>
          <p:cNvPr id="10" name="Облачко с текстом: овальное 9">
            <a:extLst>
              <a:ext uri="{FF2B5EF4-FFF2-40B4-BE49-F238E27FC236}">
                <a16:creationId xmlns:a16="http://schemas.microsoft.com/office/drawing/2014/main" id="{6F5AA911-4C26-4A46-94CD-6D6040069AC3}"/>
              </a:ext>
            </a:extLst>
          </p:cNvPr>
          <p:cNvSpPr/>
          <p:nvPr/>
        </p:nvSpPr>
        <p:spPr>
          <a:xfrm>
            <a:off x="1223889" y="2138290"/>
            <a:ext cx="7976382" cy="2194560"/>
          </a:xfrm>
          <a:prstGeom prst="wedgeEllipseCallout">
            <a:avLst>
              <a:gd name="adj1" fmla="val -48046"/>
              <a:gd name="adj2" fmla="val -102724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 </a:t>
            </a:r>
            <a:r>
              <a:rPr lang="uk-UA" sz="3600" dirty="0"/>
              <a:t>Це група слів, зв’язаних між собою за змістом,</a:t>
            </a:r>
          </a:p>
          <a:p>
            <a:pPr algn="ctr"/>
            <a:r>
              <a:rPr lang="uk-UA" sz="3600"/>
              <a:t>що </a:t>
            </a:r>
            <a:r>
              <a:rPr lang="uk-UA" sz="3600" dirty="0"/>
              <a:t>виражає закінчену думку.</a:t>
            </a:r>
            <a:endParaRPr lang="uk-UA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F69907C8-403E-4306-8408-FFEEF0330B10}"/>
              </a:ext>
            </a:extLst>
          </p:cNvPr>
          <p:cNvSpPr txBox="1">
            <a:spLocks/>
          </p:cNvSpPr>
          <p:nvPr/>
        </p:nvSpPr>
        <p:spPr>
          <a:xfrm>
            <a:off x="2314562" y="4435730"/>
            <a:ext cx="7315204" cy="1367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dirty="0"/>
              <a:t>У школі діти розв’язували задачу.</a:t>
            </a:r>
          </a:p>
          <a:p>
            <a:endParaRPr lang="uk-UA" sz="2000" dirty="0"/>
          </a:p>
          <a:p>
            <a:endParaRPr lang="uk-UA" sz="2000" dirty="0"/>
          </a:p>
          <a:p>
            <a:r>
              <a:rPr lang="uk-UA" sz="2000" dirty="0"/>
              <a:t>- Поміркуй, чи це речення? Чому? </a:t>
            </a: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122215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5BE6522-7742-4B25-B822-F6FD2EA58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425" y="447227"/>
            <a:ext cx="10515600" cy="1463675"/>
          </a:xfrm>
        </p:spPr>
        <p:txBody>
          <a:bodyPr>
            <a:normAutofit/>
          </a:bodyPr>
          <a:lstStyle/>
          <a:p>
            <a:r>
              <a:rPr lang="uk-UA" sz="6000" b="1" dirty="0"/>
              <a:t>Речення виражає закінчену …  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35A425E-9AE1-48D1-98BE-B0B627D55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0659" y="44836"/>
            <a:ext cx="1701341" cy="2268455"/>
          </a:xfrm>
          <a:prstGeom prst="rect">
            <a:avLst/>
          </a:prstGeom>
        </p:spPr>
      </p:pic>
      <p:pic>
        <p:nvPicPr>
          <p:cNvPr id="1030" name="Picture 6" descr="Фотошпалери Яскрава веселка на стіну. Купити фотошпалери Яскрава веселка в  інтернет-магазині WallArt">
            <a:extLst>
              <a:ext uri="{FF2B5EF4-FFF2-40B4-BE49-F238E27FC236}">
                <a16:creationId xmlns:a16="http://schemas.microsoft.com/office/drawing/2014/main" id="{D6D228E9-8D6F-440C-908B-F6ABE8368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926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57" y="1274005"/>
            <a:ext cx="10515600" cy="430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Правове навчання школярів Рівненщини | Громадський Простір">
            <a:extLst>
              <a:ext uri="{FF2B5EF4-FFF2-40B4-BE49-F238E27FC236}">
                <a16:creationId xmlns:a16="http://schemas.microsoft.com/office/drawing/2014/main" id="{7FD50EC0-B92E-4238-85E9-E3D6CFD007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48"/>
          <a:stretch/>
        </p:blipFill>
        <p:spPr bwMode="auto">
          <a:xfrm>
            <a:off x="2759026" y="6030059"/>
            <a:ext cx="6673948" cy="607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Правове навчання школярів Рівненщини | Громадський Простір">
            <a:extLst>
              <a:ext uri="{FF2B5EF4-FFF2-40B4-BE49-F238E27FC236}">
                <a16:creationId xmlns:a16="http://schemas.microsoft.com/office/drawing/2014/main" id="{CEB4572E-9AB9-41F4-A392-BA40EB633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92" b="100000" l="1007" r="98658">
                        <a14:backgroundMark x1="21477" y1="592" x2="3020" y2="7101"/>
                        <a14:backgroundMark x1="20470" y1="592" x2="18121" y2="0"/>
                        <a14:backgroundMark x1="11745" y1="4142" x2="336" y2="38462"/>
                        <a14:backgroundMark x1="72148" y1="1183" x2="99664" y2="43195"/>
                        <a14:backgroundMark x1="58389" y1="47337" x2="58389" y2="47337"/>
                        <a14:backgroundMark x1="4362" y1="72189" x2="336" y2="98225"/>
                        <a14:backgroundMark x1="91946" y1="78107" x2="98658" y2="964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026" y="2851101"/>
            <a:ext cx="6673948" cy="378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17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9CF5CE-3CD6-404D-A665-422F2DC835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/>
          <a:stretch/>
        </p:blipFill>
        <p:spPr>
          <a:xfrm>
            <a:off x="9514442" y="296127"/>
            <a:ext cx="2308374" cy="3634740"/>
          </a:xfrm>
          <a:prstGeom prst="rect">
            <a:avLst/>
          </a:prstGeom>
        </p:spPr>
      </p:pic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BD0B8ABD-1889-44B2-A27B-AD04643F6793}"/>
              </a:ext>
            </a:extLst>
          </p:cNvPr>
          <p:cNvSpPr/>
          <p:nvPr/>
        </p:nvSpPr>
        <p:spPr>
          <a:xfrm>
            <a:off x="2082019" y="0"/>
            <a:ext cx="7309236" cy="1997612"/>
          </a:xfrm>
          <a:prstGeom prst="wedgeEllipseCallout">
            <a:avLst>
              <a:gd name="adj1" fmla="val 56485"/>
              <a:gd name="adj2" fmla="val 112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/>
              <a:t>Обов’язково став у кінці кожного речення розділовий знак 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EE965F-5B42-4825-B595-3FEACE80BC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15" r="19512"/>
          <a:stretch/>
        </p:blipFill>
        <p:spPr>
          <a:xfrm>
            <a:off x="60339" y="3987137"/>
            <a:ext cx="1351788" cy="2613187"/>
          </a:xfrm>
          <a:prstGeom prst="rect">
            <a:avLst/>
          </a:prstGeom>
        </p:spPr>
      </p:pic>
      <p:sp>
        <p:nvSpPr>
          <p:cNvPr id="5" name="Облачко с текстом: овальное 4">
            <a:extLst>
              <a:ext uri="{FF2B5EF4-FFF2-40B4-BE49-F238E27FC236}">
                <a16:creationId xmlns:a16="http://schemas.microsoft.com/office/drawing/2014/main" id="{B89798DD-B118-4B39-A1AF-8C9BCB20717E}"/>
              </a:ext>
            </a:extLst>
          </p:cNvPr>
          <p:cNvSpPr/>
          <p:nvPr/>
        </p:nvSpPr>
        <p:spPr>
          <a:xfrm rot="10800000" flipV="1">
            <a:off x="1097280" y="2332045"/>
            <a:ext cx="8187396" cy="2398399"/>
          </a:xfrm>
          <a:prstGeom prst="wedgeEllipseCallout">
            <a:avLst>
              <a:gd name="adj1" fmla="val 46429"/>
              <a:gd name="adj2" fmla="val 36827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  </a:t>
            </a:r>
            <a:r>
              <a:rPr lang="uk-UA" sz="4000" dirty="0"/>
              <a:t>У кінці речення може стояти </a:t>
            </a:r>
            <a:r>
              <a:rPr lang="uk-UA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</a:t>
            </a:r>
            <a:r>
              <a:rPr lang="uk-U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uk-UA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пк</a:t>
            </a:r>
            <a:r>
              <a:rPr lang="uk-U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..,</a:t>
            </a:r>
            <a:r>
              <a:rPr lang="uk-UA" sz="40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uk-UA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</a:t>
            </a:r>
            <a:r>
              <a:rPr lang="uk-U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..к    п..т..</a:t>
            </a:r>
            <a:r>
              <a:rPr lang="uk-UA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нн</a:t>
            </a:r>
            <a:r>
              <a:rPr lang="uk-U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  </a:t>
            </a:r>
            <a:r>
              <a:rPr lang="uk-UA" sz="4000" dirty="0"/>
              <a:t>або </a:t>
            </a:r>
          </a:p>
          <a:p>
            <a:pPr algn="ctr"/>
            <a:r>
              <a:rPr lang="uk-UA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</a:t>
            </a:r>
            <a:r>
              <a:rPr lang="uk-U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..к   ..</a:t>
            </a:r>
            <a:r>
              <a:rPr lang="uk-UA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uk-U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..к.. .  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922FBF8-6396-44F0-8847-29180D230E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9914" y="2461989"/>
            <a:ext cx="1701341" cy="2268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74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4D67DA-B69A-4453-9EC2-951035574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212" y="305503"/>
            <a:ext cx="8659906" cy="702680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Зі слів кожної групи складіть і запишіть речення</a:t>
            </a:r>
            <a:br>
              <a:rPr lang="uk-U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1413AD9-34C2-43DE-B958-FCD119AF4CA0}"/>
              </a:ext>
            </a:extLst>
          </p:cNvPr>
          <p:cNvSpPr txBox="1">
            <a:spLocks/>
          </p:cNvSpPr>
          <p:nvPr/>
        </p:nvSpPr>
        <p:spPr>
          <a:xfrm>
            <a:off x="433754" y="751635"/>
            <a:ext cx="1143703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b="1" dirty="0"/>
              <a:t>Жовтий</a:t>
            </a:r>
            <a:r>
              <a:rPr lang="uk-UA" sz="4800" dirty="0"/>
              <a:t>, люди, сонячним, колір, називають.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C1E9A42-1A28-4DD1-9923-43B7361F8B26}"/>
              </a:ext>
            </a:extLst>
          </p:cNvPr>
          <p:cNvSpPr txBox="1">
            <a:spLocks/>
          </p:cNvSpPr>
          <p:nvPr/>
        </p:nvSpPr>
        <p:spPr>
          <a:xfrm>
            <a:off x="433754" y="2634160"/>
            <a:ext cx="115721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b="1" dirty="0"/>
              <a:t>Зелений</a:t>
            </a:r>
            <a:r>
              <a:rPr lang="uk-UA" sz="4800" dirty="0"/>
              <a:t>, кольором, люди вважають , колір, життя. 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1F12C8D-4B75-430D-B2CB-163F4AF4C04C}"/>
              </a:ext>
            </a:extLst>
          </p:cNvPr>
          <p:cNvSpPr txBox="1">
            <a:spLocks/>
          </p:cNvSpPr>
          <p:nvPr/>
        </p:nvSpPr>
        <p:spPr>
          <a:xfrm>
            <a:off x="366179" y="4780802"/>
            <a:ext cx="115721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b="1" dirty="0"/>
              <a:t>Оранжевий</a:t>
            </a:r>
            <a:r>
              <a:rPr lang="uk-UA" sz="4800" dirty="0"/>
              <a:t>, гарного, надає, колір, людині, настрою. </a:t>
            </a:r>
          </a:p>
        </p:txBody>
      </p:sp>
      <p:pic>
        <p:nvPicPr>
          <p:cNvPr id="7" name="Picture 6" descr="Фотошпалери Яскрава веселка на стіну. Купити фотошпалери Яскрава веселка в  інтернет-магазині WallArt">
            <a:extLst>
              <a:ext uri="{FF2B5EF4-FFF2-40B4-BE49-F238E27FC236}">
                <a16:creationId xmlns:a16="http://schemas.microsoft.com/office/drawing/2014/main" id="{B0EDE96B-9ACE-4930-8FE9-8D704FAB3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67" b="926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6024" y="0"/>
            <a:ext cx="2545976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998D6B-2B65-40DD-80E6-EF45CB4F83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25" b="100000" l="3500" r="93500"/>
                    </a14:imgEffect>
                  </a14:imgLayer>
                </a14:imgProps>
              </a:ext>
            </a:extLst>
          </a:blip>
          <a:srcRect l="11515" r="19512"/>
          <a:stretch/>
        </p:blipFill>
        <p:spPr>
          <a:xfrm>
            <a:off x="10497773" y="194673"/>
            <a:ext cx="502158" cy="97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7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0891A1-912E-4010-B52C-4EBEA67B0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120" y="-146230"/>
            <a:ext cx="10515600" cy="1325563"/>
          </a:xfrm>
        </p:spPr>
        <p:txBody>
          <a:bodyPr>
            <a:normAutofit/>
          </a:bodyPr>
          <a:lstStyle/>
          <a:p>
            <a:r>
              <a:rPr lang="uk-UA" dirty="0"/>
              <a:t> Поміркуй, якого кольору апельсин?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9637C9A-B216-4943-B963-E569D2338400}"/>
              </a:ext>
            </a:extLst>
          </p:cNvPr>
          <p:cNvSpPr txBox="1">
            <a:spLocks/>
          </p:cNvSpPr>
          <p:nvPr/>
        </p:nvSpPr>
        <p:spPr>
          <a:xfrm>
            <a:off x="3704965" y="2457681"/>
            <a:ext cx="53788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dirty="0"/>
              <a:t> оранжевий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35CEE6D-9A13-4AEE-96F7-BA8244C96553}"/>
              </a:ext>
            </a:extLst>
          </p:cNvPr>
          <p:cNvSpPr txBox="1">
            <a:spLocks/>
          </p:cNvSpPr>
          <p:nvPr/>
        </p:nvSpPr>
        <p:spPr>
          <a:xfrm>
            <a:off x="3068298" y="3736029"/>
            <a:ext cx="665215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dirty="0"/>
              <a:t>    жовтогарячий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781FFAF-C8CE-4241-B40F-0A4761AD41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/>
          <a:stretch/>
        </p:blipFill>
        <p:spPr>
          <a:xfrm flipH="1">
            <a:off x="214808" y="387778"/>
            <a:ext cx="2268415" cy="3790781"/>
          </a:xfrm>
          <a:prstGeom prst="rect">
            <a:avLst/>
          </a:prstGeom>
        </p:spPr>
      </p:pic>
      <p:pic>
        <p:nvPicPr>
          <p:cNvPr id="3" name="Picture 2" descr="Опельсин как жывое существо - YouTube">
            <a:extLst>
              <a:ext uri="{FF2B5EF4-FFF2-40B4-BE49-F238E27FC236}">
                <a16:creationId xmlns:a16="http://schemas.microsoft.com/office/drawing/2014/main" id="{66F912BA-DC91-44FF-A829-4E42CE85A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56" b="9597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305" y="1022719"/>
            <a:ext cx="3099554" cy="17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07A04CC-0B41-4BD0-8847-EE6CF0B304A7}"/>
              </a:ext>
            </a:extLst>
          </p:cNvPr>
          <p:cNvSpPr txBox="1">
            <a:spLocks/>
          </p:cNvSpPr>
          <p:nvPr/>
        </p:nvSpPr>
        <p:spPr>
          <a:xfrm>
            <a:off x="3068297" y="4960727"/>
            <a:ext cx="665215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dirty="0"/>
              <a:t>    помаранчевий </a:t>
            </a:r>
          </a:p>
        </p:txBody>
      </p:sp>
    </p:spTree>
    <p:extLst>
      <p:ext uri="{BB962C8B-B14F-4D97-AF65-F5344CB8AC3E}">
        <p14:creationId xmlns:p14="http://schemas.microsoft.com/office/powerpoint/2010/main" val="2124219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720E33-82BC-46A4-8233-A6F00E6C6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244" y="856129"/>
            <a:ext cx="10674569" cy="5145741"/>
          </a:xfrm>
        </p:spPr>
        <p:txBody>
          <a:bodyPr>
            <a:normAutofit/>
          </a:bodyPr>
          <a:lstStyle/>
          <a:p>
            <a:r>
              <a:rPr lang="uk-UA" sz="6600" dirty="0"/>
              <a:t> Ст. 104, повторити </a:t>
            </a:r>
            <a:r>
              <a:rPr lang="uk-UA" sz="6600" i="1" dirty="0"/>
              <a:t>правила</a:t>
            </a:r>
            <a:r>
              <a:rPr lang="uk-UA" sz="6600" b="1" dirty="0"/>
              <a:t>!</a:t>
            </a:r>
            <a:br>
              <a:rPr lang="uk-UA" sz="6600" b="1" dirty="0"/>
            </a:br>
            <a:br>
              <a:rPr lang="uk-UA" sz="6600" b="1" dirty="0"/>
            </a:br>
            <a:r>
              <a:rPr lang="uk-UA" sz="6600" b="1" dirty="0"/>
              <a:t>                  Вправа 2</a:t>
            </a:r>
            <a:br>
              <a:rPr lang="uk-UA" sz="6600" b="1" dirty="0"/>
            </a:br>
            <a:endParaRPr lang="uk-UA" sz="66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AD079C-CED4-4973-929E-6DD463A9A0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/>
          <a:stretch/>
        </p:blipFill>
        <p:spPr>
          <a:xfrm>
            <a:off x="9520382" y="2931300"/>
            <a:ext cx="2308374" cy="363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704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257</TotalTime>
  <Words>195</Words>
  <Application>Microsoft Office PowerPoint</Application>
  <PresentationFormat>Широкоэкранный</PresentationFormat>
  <Paragraphs>33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Речення виражає закінчену …  .</vt:lpstr>
      <vt:lpstr>Презентация PowerPoint</vt:lpstr>
      <vt:lpstr>Зі слів кожної групи складіть і запишіть речення </vt:lpstr>
      <vt:lpstr> Поміркуй, якого кольору апельсин?</vt:lpstr>
      <vt:lpstr> Ст. 104, повторити правила!                    Вправа 2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Узагальнення і систематизація  знань із розділу</dc:title>
  <dc:creator>Максим</dc:creator>
  <cp:lastModifiedBy>Максим</cp:lastModifiedBy>
  <cp:revision>6</cp:revision>
  <dcterms:created xsi:type="dcterms:W3CDTF">2023-02-07T17:03:38Z</dcterms:created>
  <dcterms:modified xsi:type="dcterms:W3CDTF">2023-02-14T20:02:47Z</dcterms:modified>
</cp:coreProperties>
</file>