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316" r:id="rId3"/>
    <p:sldId id="306" r:id="rId4"/>
    <p:sldId id="317" r:id="rId5"/>
    <p:sldId id="314" r:id="rId6"/>
    <p:sldId id="313" r:id="rId7"/>
    <p:sldId id="264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67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24.01.2023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Близнецы живут дольше обычных людей">
            <a:extLst>
              <a:ext uri="{FF2B5EF4-FFF2-40B4-BE49-F238E27FC236}">
                <a16:creationId xmlns:a16="http://schemas.microsoft.com/office/drawing/2014/main" id="{759257D4-81B6-450D-A421-C34FC0E0A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751" y="752325"/>
            <a:ext cx="1978869" cy="158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EAF136-F5D8-411B-81BE-69ADEBF33A0D}"/>
              </a:ext>
            </a:extLst>
          </p:cNvPr>
          <p:cNvSpPr txBox="1"/>
          <p:nvPr/>
        </p:nvSpPr>
        <p:spPr>
          <a:xfrm>
            <a:off x="1449380" y="1181684"/>
            <a:ext cx="65270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32 – 5 + (59 + 4) = </a:t>
            </a:r>
          </a:p>
        </p:txBody>
      </p:sp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53FF5D0C-3943-4AA6-834F-1EA33F542550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42620" y="27949"/>
            <a:ext cx="1468123" cy="230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069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EAF136-F5D8-411B-81BE-69ADEBF33A0D}"/>
              </a:ext>
            </a:extLst>
          </p:cNvPr>
          <p:cNvSpPr txBox="1"/>
          <p:nvPr/>
        </p:nvSpPr>
        <p:spPr>
          <a:xfrm>
            <a:off x="1449380" y="1181684"/>
            <a:ext cx="72585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Вправа 6 (ст. 77)</a:t>
            </a:r>
          </a:p>
        </p:txBody>
      </p:sp>
      <p:pic>
        <p:nvPicPr>
          <p:cNvPr id="4" name="Рисунок 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53FF5D0C-3943-4AA6-834F-1EA33F54255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42620" y="27949"/>
            <a:ext cx="1468123" cy="230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74BDCF-9134-4A4B-94EF-E2E0FC5E1CA7}"/>
              </a:ext>
            </a:extLst>
          </p:cNvPr>
          <p:cNvSpPr txBox="1"/>
          <p:nvPr/>
        </p:nvSpPr>
        <p:spPr>
          <a:xfrm>
            <a:off x="2262553" y="2445433"/>
            <a:ext cx="59365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1FEE2A-6C30-455A-B899-EB4DEC0DE62C}"/>
              </a:ext>
            </a:extLst>
          </p:cNvPr>
          <p:cNvSpPr txBox="1"/>
          <p:nvPr/>
        </p:nvSpPr>
        <p:spPr>
          <a:xfrm>
            <a:off x="1044728" y="3429000"/>
            <a:ext cx="111472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якщо а=6,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91FFC5-FCF1-4837-8EDE-F7AD760C97AB}"/>
              </a:ext>
            </a:extLst>
          </p:cNvPr>
          <p:cNvSpPr txBox="1"/>
          <p:nvPr/>
        </p:nvSpPr>
        <p:spPr>
          <a:xfrm>
            <a:off x="1044729" y="2475245"/>
            <a:ext cx="24356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 а + 8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1F6021-8D68-4377-8561-ED53658C2170}"/>
              </a:ext>
            </a:extLst>
          </p:cNvPr>
          <p:cNvSpPr txBox="1"/>
          <p:nvPr/>
        </p:nvSpPr>
        <p:spPr>
          <a:xfrm>
            <a:off x="4777342" y="3423140"/>
            <a:ext cx="39305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то   а + 8 =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D0E405-2708-49F7-9E88-C5F28DE839E2}"/>
              </a:ext>
            </a:extLst>
          </p:cNvPr>
          <p:cNvSpPr txBox="1"/>
          <p:nvPr/>
        </p:nvSpPr>
        <p:spPr>
          <a:xfrm>
            <a:off x="8501574" y="3434860"/>
            <a:ext cx="25870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dirty="0"/>
              <a:t>6 + 8 =  </a:t>
            </a:r>
          </a:p>
        </p:txBody>
      </p:sp>
    </p:spTree>
    <p:extLst>
      <p:ext uri="{BB962C8B-B14F-4D97-AF65-F5344CB8AC3E}">
        <p14:creationId xmlns:p14="http://schemas.microsoft.com/office/powerpoint/2010/main" val="155139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BD12A62-20FA-4091-A330-645EE954A8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359641"/>
              </p:ext>
            </p:extLst>
          </p:nvPr>
        </p:nvGraphicFramePr>
        <p:xfrm>
          <a:off x="574952" y="963333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>
                        <a:solidFill>
                          <a:schemeClr val="bg1"/>
                        </a:solidFill>
                      </a:endParaRPr>
                    </a:p>
                    <a:p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0D9FFB-3B4E-43DB-9B7C-3CC09583C5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24" r="10741"/>
          <a:stretch/>
        </p:blipFill>
        <p:spPr>
          <a:xfrm>
            <a:off x="10257407" y="102326"/>
            <a:ext cx="1720209" cy="27891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05565B-C0F8-489F-A3DF-B4CBDC306062}"/>
              </a:ext>
            </a:extLst>
          </p:cNvPr>
          <p:cNvSpPr txBox="1"/>
          <p:nvPr/>
        </p:nvSpPr>
        <p:spPr>
          <a:xfrm>
            <a:off x="2683493" y="164706"/>
            <a:ext cx="4250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 Прямокутник  </a:t>
            </a:r>
            <a:endParaRPr lang="ru-RU" sz="4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47D1EC-B7ED-4EE7-8AEA-7FE4E55D8BF8}"/>
              </a:ext>
            </a:extLst>
          </p:cNvPr>
          <p:cNvSpPr/>
          <p:nvPr/>
        </p:nvSpPr>
        <p:spPr>
          <a:xfrm>
            <a:off x="1678049" y="981041"/>
            <a:ext cx="7089181" cy="3627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769B66E-1A1E-42C7-A4DD-B2D140EC9B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500" b="92250" l="10917" r="81000"/>
                    </a14:imgEffect>
                  </a14:imgLayer>
                </a14:imgProps>
              </a:ext>
            </a:extLst>
          </a:blip>
          <a:srcRect l="9628" t="28543" r="22615" b="20419"/>
          <a:stretch/>
        </p:blipFill>
        <p:spPr>
          <a:xfrm>
            <a:off x="7350947" y="3188991"/>
            <a:ext cx="1433390" cy="143959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E3AB9B9-AA19-43FD-B748-E5DC226E01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500" b="92250" l="10917" r="81000"/>
                    </a14:imgEffect>
                  </a14:imgLayer>
                </a14:imgProps>
              </a:ext>
            </a:extLst>
          </a:blip>
          <a:srcRect l="9628" t="28543" r="22615" b="20419"/>
          <a:stretch/>
        </p:blipFill>
        <p:spPr>
          <a:xfrm rot="5400000">
            <a:off x="1700743" y="3199832"/>
            <a:ext cx="1433390" cy="143959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1902829-2606-4C35-A06A-5FAC568F5A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500" b="92250" l="10917" r="81000"/>
                    </a14:imgEffect>
                  </a14:imgLayer>
                </a14:imgProps>
              </a:ext>
            </a:extLst>
          </a:blip>
          <a:srcRect l="9628" t="28543" r="22615" b="20419"/>
          <a:stretch/>
        </p:blipFill>
        <p:spPr>
          <a:xfrm rot="10800000">
            <a:off x="1703847" y="967091"/>
            <a:ext cx="1433390" cy="143959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E5ACAFA-7F27-4FD7-B0E8-BFFAEB3A9E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0500" b="92250" l="10917" r="81000"/>
                    </a14:imgEffect>
                  </a14:imgLayer>
                </a14:imgProps>
              </a:ext>
            </a:extLst>
          </a:blip>
          <a:srcRect l="9628" t="28543" r="22615" b="20419"/>
          <a:stretch/>
        </p:blipFill>
        <p:spPr>
          <a:xfrm rot="16200000">
            <a:off x="7311147" y="1022560"/>
            <a:ext cx="1433390" cy="14395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EE167B1-B8BA-46C5-B3B0-C7DCA067D923}"/>
              </a:ext>
            </a:extLst>
          </p:cNvPr>
          <p:cNvSpPr txBox="1"/>
          <p:nvPr/>
        </p:nvSpPr>
        <p:spPr>
          <a:xfrm>
            <a:off x="1082029" y="-122445"/>
            <a:ext cx="13595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A8E70F-DC1D-46B7-A7B1-18A75294AE77}"/>
              </a:ext>
            </a:extLst>
          </p:cNvPr>
          <p:cNvSpPr txBox="1"/>
          <p:nvPr/>
        </p:nvSpPr>
        <p:spPr>
          <a:xfrm>
            <a:off x="594541" y="3712669"/>
            <a:ext cx="13595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D17098-7D07-4326-A0B8-5507FF4062A2}"/>
              </a:ext>
            </a:extLst>
          </p:cNvPr>
          <p:cNvSpPr txBox="1"/>
          <p:nvPr/>
        </p:nvSpPr>
        <p:spPr>
          <a:xfrm>
            <a:off x="8510748" y="3712668"/>
            <a:ext cx="13595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FEC830-241C-4E22-9361-69D2E317FB7B}"/>
              </a:ext>
            </a:extLst>
          </p:cNvPr>
          <p:cNvSpPr txBox="1"/>
          <p:nvPr/>
        </p:nvSpPr>
        <p:spPr>
          <a:xfrm>
            <a:off x="8510748" y="-23141"/>
            <a:ext cx="13595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07FC54-452E-462F-91C7-C20602AAF502}"/>
              </a:ext>
            </a:extLst>
          </p:cNvPr>
          <p:cNvSpPr txBox="1"/>
          <p:nvPr/>
        </p:nvSpPr>
        <p:spPr>
          <a:xfrm>
            <a:off x="574952" y="5184655"/>
            <a:ext cx="11385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 </a:t>
            </a:r>
            <a:r>
              <a:rPr lang="uk-UA" sz="4400" i="1" dirty="0"/>
              <a:t>Прямокутник має 4 кути. Усі </a:t>
            </a:r>
            <a:r>
              <a:rPr lang="uk-UA" sz="4400" b="1" i="1" dirty="0"/>
              <a:t>кути прямі</a:t>
            </a:r>
            <a:r>
              <a:rPr lang="uk-UA" sz="4400" i="1" dirty="0"/>
              <a:t>.  </a:t>
            </a:r>
            <a:endParaRPr lang="ru-RU" sz="4800" i="1" dirty="0"/>
          </a:p>
        </p:txBody>
      </p:sp>
      <p:sp>
        <p:nvSpPr>
          <p:cNvPr id="15" name="Стрелка: влево-вправо 14">
            <a:extLst>
              <a:ext uri="{FF2B5EF4-FFF2-40B4-BE49-F238E27FC236}">
                <a16:creationId xmlns:a16="http://schemas.microsoft.com/office/drawing/2014/main" id="{0B1BF456-F940-4669-A364-CBEFE01215A7}"/>
              </a:ext>
            </a:extLst>
          </p:cNvPr>
          <p:cNvSpPr/>
          <p:nvPr/>
        </p:nvSpPr>
        <p:spPr>
          <a:xfrm>
            <a:off x="2007407" y="2415164"/>
            <a:ext cx="6629400" cy="495300"/>
          </a:xfrm>
          <a:prstGeom prst="left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Стрелка: влево-вправо 15">
            <a:extLst>
              <a:ext uri="{FF2B5EF4-FFF2-40B4-BE49-F238E27FC236}">
                <a16:creationId xmlns:a16="http://schemas.microsoft.com/office/drawing/2014/main" id="{656E6A8D-FC13-4B43-9CC0-537187EC0B2E}"/>
              </a:ext>
            </a:extLst>
          </p:cNvPr>
          <p:cNvSpPr/>
          <p:nvPr/>
        </p:nvSpPr>
        <p:spPr>
          <a:xfrm rot="16200000">
            <a:off x="3758364" y="2467754"/>
            <a:ext cx="2990850" cy="495300"/>
          </a:xfrm>
          <a:prstGeom prst="left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9380E3-02C7-481D-929E-4678E0FABA66}"/>
              </a:ext>
            </a:extLst>
          </p:cNvPr>
          <p:cNvSpPr txBox="1"/>
          <p:nvPr/>
        </p:nvSpPr>
        <p:spPr>
          <a:xfrm>
            <a:off x="271977" y="5969594"/>
            <a:ext cx="1115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dirty="0"/>
              <a:t>Протилежні сторони </a:t>
            </a:r>
            <a:r>
              <a:rPr lang="uk-UA" sz="4800" dirty="0"/>
              <a:t>прямокутника </a:t>
            </a:r>
            <a:r>
              <a:rPr lang="uk-UA" sz="4800" b="1" dirty="0"/>
              <a:t>рівні.</a:t>
            </a:r>
            <a:r>
              <a:rPr lang="uk-UA" sz="4800" dirty="0"/>
              <a:t> 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58163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15" grpId="0" animBg="1"/>
      <p:bldP spid="16" grpId="0" animBg="1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«Пісні війни»: гурт «SPIV BRATIV» «maskva»">
            <a:extLst>
              <a:ext uri="{FF2B5EF4-FFF2-40B4-BE49-F238E27FC236}">
                <a16:creationId xmlns:a16="http://schemas.microsoft.com/office/drawing/2014/main" id="{BFA72418-CE57-49EE-8B56-03093EC399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9424" y="894932"/>
            <a:ext cx="5811742" cy="326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5F641B-3EAA-4C92-BB37-7C8CE3CAE9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24" r="10741"/>
          <a:stretch/>
        </p:blipFill>
        <p:spPr>
          <a:xfrm>
            <a:off x="9845511" y="387487"/>
            <a:ext cx="1720209" cy="27891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7C3C8A-2281-4F49-9094-188B76D0667D}"/>
              </a:ext>
            </a:extLst>
          </p:cNvPr>
          <p:cNvSpPr txBox="1"/>
          <p:nvPr/>
        </p:nvSpPr>
        <p:spPr>
          <a:xfrm>
            <a:off x="3065541" y="4323693"/>
            <a:ext cx="924257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Квартет </a:t>
            </a:r>
          </a:p>
          <a:p>
            <a:r>
              <a:rPr lang="en-US" sz="4400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SPIV BRATIV</a:t>
            </a:r>
            <a:endParaRPr lang="uk-UA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1205AC-2F0D-4DC3-9CDF-00DA84AEEA87}"/>
              </a:ext>
            </a:extLst>
          </p:cNvPr>
          <p:cNvSpPr txBox="1"/>
          <p:nvPr/>
        </p:nvSpPr>
        <p:spPr>
          <a:xfrm>
            <a:off x="5329767" y="4323693"/>
            <a:ext cx="92425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400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uk-UA" sz="44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лат. </a:t>
            </a:r>
            <a:r>
              <a:rPr lang="en-US" sz="44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quartus</a:t>
            </a:r>
            <a:r>
              <a:rPr lang="en-US" sz="44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lang="uk-UA" sz="44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чотири)</a:t>
            </a:r>
            <a:endParaRPr lang="uk-UA" sz="4400" b="1" i="0" dirty="0">
              <a:solidFill>
                <a:srgbClr val="5F6368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42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04AF66-54B7-4AE2-B799-47034CCF485A}"/>
              </a:ext>
            </a:extLst>
          </p:cNvPr>
          <p:cNvSpPr/>
          <p:nvPr/>
        </p:nvSpPr>
        <p:spPr>
          <a:xfrm>
            <a:off x="831243" y="3343841"/>
            <a:ext cx="4381500" cy="204096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4A836-136C-43EF-A4C9-D61E852C837F}"/>
              </a:ext>
            </a:extLst>
          </p:cNvPr>
          <p:cNvSpPr txBox="1"/>
          <p:nvPr/>
        </p:nvSpPr>
        <p:spPr>
          <a:xfrm>
            <a:off x="2068463" y="1001961"/>
            <a:ext cx="9686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2. Досліджуємо   </a:t>
            </a:r>
            <a:endParaRPr lang="ru-RU" sz="48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BED918-0164-472D-9B4F-F0108202BD92}"/>
              </a:ext>
            </a:extLst>
          </p:cNvPr>
          <p:cNvSpPr txBox="1"/>
          <p:nvPr/>
        </p:nvSpPr>
        <p:spPr>
          <a:xfrm>
            <a:off x="2068463" y="5997358"/>
            <a:ext cx="101235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Вправа 2 (ст. 77) Знайди квадрати.  </a:t>
            </a:r>
            <a:endParaRPr lang="ru-RU" sz="48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418D9B-7933-408D-AE9B-A7F82C0C80D1}"/>
              </a:ext>
            </a:extLst>
          </p:cNvPr>
          <p:cNvSpPr/>
          <p:nvPr/>
        </p:nvSpPr>
        <p:spPr>
          <a:xfrm rot="5400000">
            <a:off x="7043119" y="3327622"/>
            <a:ext cx="2040962" cy="20734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95C2B4-3DB9-4035-90F6-DF1204608E6A}"/>
              </a:ext>
            </a:extLst>
          </p:cNvPr>
          <p:cNvSpPr txBox="1"/>
          <p:nvPr/>
        </p:nvSpPr>
        <p:spPr>
          <a:xfrm>
            <a:off x="6928554" y="2044970"/>
            <a:ext cx="54088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4000" b="1" dirty="0">
                <a:solidFill>
                  <a:srgbClr val="FFFF00"/>
                </a:solidFill>
                <a:latin typeface="arial" panose="020B0604020202020204" pitchFamily="34" charset="0"/>
              </a:rPr>
              <a:t>Квадрат</a:t>
            </a:r>
          </a:p>
          <a:p>
            <a:r>
              <a:rPr lang="uk-UA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(4 </a:t>
            </a:r>
            <a:r>
              <a:rPr lang="uk-UA" sz="4000" b="1">
                <a:solidFill>
                  <a:srgbClr val="FFFF00"/>
                </a:solidFill>
                <a:latin typeface="arial" panose="020B0604020202020204" pitchFamily="34" charset="0"/>
              </a:rPr>
              <a:t>рівні сторони) </a:t>
            </a:r>
            <a:endParaRPr lang="uk-UA" sz="4000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68337D-5A2F-45EC-B1B5-665BDD413012}"/>
              </a:ext>
            </a:extLst>
          </p:cNvPr>
          <p:cNvSpPr txBox="1"/>
          <p:nvPr/>
        </p:nvSpPr>
        <p:spPr>
          <a:xfrm>
            <a:off x="171984" y="2828572"/>
            <a:ext cx="659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E5D107-09C3-44BC-989F-9C8B746BE69B}"/>
              </a:ext>
            </a:extLst>
          </p:cNvPr>
          <p:cNvSpPr txBox="1"/>
          <p:nvPr/>
        </p:nvSpPr>
        <p:spPr>
          <a:xfrm>
            <a:off x="5082167" y="2828571"/>
            <a:ext cx="659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50BD36-57AC-47CE-9C00-0B22163386E1}"/>
              </a:ext>
            </a:extLst>
          </p:cNvPr>
          <p:cNvSpPr txBox="1"/>
          <p:nvPr/>
        </p:nvSpPr>
        <p:spPr>
          <a:xfrm>
            <a:off x="5134352" y="5233696"/>
            <a:ext cx="659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C0F9EC-F47C-4E1D-958C-18161905DA9E}"/>
              </a:ext>
            </a:extLst>
          </p:cNvPr>
          <p:cNvSpPr txBox="1"/>
          <p:nvPr/>
        </p:nvSpPr>
        <p:spPr>
          <a:xfrm>
            <a:off x="250375" y="5233696"/>
            <a:ext cx="659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42CDF1-1907-4286-AC3D-16D690C2BF9C}"/>
              </a:ext>
            </a:extLst>
          </p:cNvPr>
          <p:cNvSpPr txBox="1"/>
          <p:nvPr/>
        </p:nvSpPr>
        <p:spPr>
          <a:xfrm>
            <a:off x="6423690" y="2828570"/>
            <a:ext cx="659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50D923-5D84-49E5-9B65-6239F4991870}"/>
              </a:ext>
            </a:extLst>
          </p:cNvPr>
          <p:cNvSpPr txBox="1"/>
          <p:nvPr/>
        </p:nvSpPr>
        <p:spPr>
          <a:xfrm>
            <a:off x="9110986" y="2828569"/>
            <a:ext cx="659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617865-7A79-4416-A64B-1CF0D2EF1677}"/>
              </a:ext>
            </a:extLst>
          </p:cNvPr>
          <p:cNvSpPr txBox="1"/>
          <p:nvPr/>
        </p:nvSpPr>
        <p:spPr>
          <a:xfrm>
            <a:off x="9107831" y="5233695"/>
            <a:ext cx="659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D0F15A-13BF-402F-9635-3F9569F78E1F}"/>
              </a:ext>
            </a:extLst>
          </p:cNvPr>
          <p:cNvSpPr txBox="1"/>
          <p:nvPr/>
        </p:nvSpPr>
        <p:spPr>
          <a:xfrm>
            <a:off x="6520372" y="5253746"/>
            <a:ext cx="659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4" descr="Фото Трикутник дерев'яний Міцар 103020">
            <a:extLst>
              <a:ext uri="{FF2B5EF4-FFF2-40B4-BE49-F238E27FC236}">
                <a16:creationId xmlns:a16="http://schemas.microsoft.com/office/drawing/2014/main" id="{C28A9042-5707-4538-B30A-F67FAA65A0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" t="24183" r="22553" b="59532"/>
          <a:stretch/>
        </p:blipFill>
        <p:spPr bwMode="auto">
          <a:xfrm>
            <a:off x="6922822" y="3340444"/>
            <a:ext cx="3210843" cy="67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Фото Трикутник дерев'яний Міцар 103020">
            <a:extLst>
              <a:ext uri="{FF2B5EF4-FFF2-40B4-BE49-F238E27FC236}">
                <a16:creationId xmlns:a16="http://schemas.microsoft.com/office/drawing/2014/main" id="{F46F2285-9EE8-4BFC-B5A3-D86B618517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0" r="9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" t="24183" r="22553" b="59532"/>
          <a:stretch/>
        </p:blipFill>
        <p:spPr bwMode="auto">
          <a:xfrm rot="5400000">
            <a:off x="5127779" y="4528705"/>
            <a:ext cx="3210843" cy="67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82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9" grpId="0"/>
      <p:bldP spid="2" grpId="0" animBg="1"/>
      <p:bldP spid="10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845870"/>
              </p:ext>
            </p:extLst>
          </p:nvPr>
        </p:nvGraphicFramePr>
        <p:xfrm>
          <a:off x="268046" y="62790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21256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529644" y="279764"/>
            <a:ext cx="29480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785998" y="3028551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502051" y="1453718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F1AF17-45AF-48B0-B388-AE38500DC59B}"/>
              </a:ext>
            </a:extLst>
          </p:cNvPr>
          <p:cNvSpPr txBox="1"/>
          <p:nvPr/>
        </p:nvSpPr>
        <p:spPr>
          <a:xfrm>
            <a:off x="3175316" y="2189445"/>
            <a:ext cx="14561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5294AC-041F-4A7E-B127-7E9B5583D675}"/>
              </a:ext>
            </a:extLst>
          </p:cNvPr>
          <p:cNvSpPr txBox="1"/>
          <p:nvPr/>
        </p:nvSpPr>
        <p:spPr>
          <a:xfrm>
            <a:off x="669995" y="2838864"/>
            <a:ext cx="331115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5D7B32-94E9-4F6C-A3F4-7F496BF6A4A2}"/>
              </a:ext>
            </a:extLst>
          </p:cNvPr>
          <p:cNvSpPr txBox="1"/>
          <p:nvPr/>
        </p:nvSpPr>
        <p:spPr>
          <a:xfrm>
            <a:off x="5970020" y="2597898"/>
            <a:ext cx="2508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C6ACC3-F68D-4E8E-97D9-240DC608322E}"/>
              </a:ext>
            </a:extLst>
          </p:cNvPr>
          <p:cNvSpPr txBox="1"/>
          <p:nvPr/>
        </p:nvSpPr>
        <p:spPr>
          <a:xfrm>
            <a:off x="2141889" y="836849"/>
            <a:ext cx="1839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12пр.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9913033-34F7-452D-9470-C35E8CE6A047}"/>
              </a:ext>
            </a:extLst>
          </p:cNvPr>
          <p:cNvSpPr/>
          <p:nvPr/>
        </p:nvSpPr>
        <p:spPr>
          <a:xfrm>
            <a:off x="3623929" y="3641496"/>
            <a:ext cx="652747" cy="6659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8" name="Рисунок 27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4D5ACAE8-C1B9-4826-A282-89FD7FB7BD6D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1468" y="6855"/>
            <a:ext cx="1468123" cy="230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24A1990F-8091-4122-918B-E7ADEC693007}"/>
              </a:ext>
            </a:extLst>
          </p:cNvPr>
          <p:cNvSpPr txBox="1">
            <a:spLocks/>
          </p:cNvSpPr>
          <p:nvPr/>
        </p:nvSpPr>
        <p:spPr>
          <a:xfrm>
            <a:off x="3610024" y="50871"/>
            <a:ext cx="4163008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Задача 5 (ст.77)</a:t>
            </a:r>
          </a:p>
        </p:txBody>
      </p:sp>
      <p:sp>
        <p:nvSpPr>
          <p:cNvPr id="3" name="Дуга 2">
            <a:extLst>
              <a:ext uri="{FF2B5EF4-FFF2-40B4-BE49-F238E27FC236}">
                <a16:creationId xmlns:a16="http://schemas.microsoft.com/office/drawing/2014/main" id="{F8218095-2530-46AE-BDD3-85769CE9F644}"/>
              </a:ext>
            </a:extLst>
          </p:cNvPr>
          <p:cNvSpPr/>
          <p:nvPr/>
        </p:nvSpPr>
        <p:spPr>
          <a:xfrm rot="2654736">
            <a:off x="3746034" y="2050796"/>
            <a:ext cx="1952781" cy="2295672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A3F5C16-5C3C-4F9E-B3DD-6F5F311C71EC}"/>
              </a:ext>
            </a:extLst>
          </p:cNvPr>
          <p:cNvSpPr txBox="1"/>
          <p:nvPr/>
        </p:nvSpPr>
        <p:spPr>
          <a:xfrm>
            <a:off x="4149090" y="3641496"/>
            <a:ext cx="1192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32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2" grpId="0"/>
      <p:bldP spid="15" grpId="0"/>
      <p:bldP spid="18" grpId="0"/>
      <p:bldP spid="19" grpId="0"/>
      <p:bldP spid="13" grpId="0" animBg="1"/>
      <p:bldP spid="30" grpId="0"/>
      <p:bldP spid="3" grpId="0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Стокові векторні зображення Школярів | Depositphotos®">
            <a:extLst>
              <a:ext uri="{FF2B5EF4-FFF2-40B4-BE49-F238E27FC236}">
                <a16:creationId xmlns:a16="http://schemas.microsoft.com/office/drawing/2014/main" id="{3E288834-B329-4DE7-B376-BC92204B6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28" y="269066"/>
            <a:ext cx="4274832" cy="334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91F34E4-E330-464B-9CF4-FB2938C38520}"/>
              </a:ext>
            </a:extLst>
          </p:cNvPr>
          <p:cNvSpPr txBox="1"/>
          <p:nvPr/>
        </p:nvSpPr>
        <p:spPr>
          <a:xfrm flipH="1">
            <a:off x="4825216" y="200507"/>
            <a:ext cx="7366783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800" i="1" dirty="0"/>
              <a:t>Ст.77</a:t>
            </a:r>
          </a:p>
          <a:p>
            <a:r>
              <a:rPr lang="uk-UA" sz="8800" i="1" dirty="0"/>
              <a:t>Приклади 4 (3,4,5 </a:t>
            </a:r>
            <a:r>
              <a:rPr lang="uk-UA" sz="8800" i="1" dirty="0" err="1"/>
              <a:t>стовпч</a:t>
            </a:r>
            <a:r>
              <a:rPr lang="uk-UA" sz="8800" i="1" dirty="0"/>
              <a:t>.) вправа 6</a:t>
            </a:r>
          </a:p>
          <a:p>
            <a:r>
              <a:rPr lang="uk-UA" sz="4800" i="1" dirty="0"/>
              <a:t>потренуйся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4114626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149</Words>
  <Application>Microsoft Office PowerPoint</Application>
  <PresentationFormat>Широкоэкранный</PresentationFormat>
  <Paragraphs>41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38</cp:revision>
  <dcterms:created xsi:type="dcterms:W3CDTF">2022-10-02T18:33:01Z</dcterms:created>
  <dcterms:modified xsi:type="dcterms:W3CDTF">2023-01-24T16:41:05Z</dcterms:modified>
</cp:coreProperties>
</file>