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56" r:id="rId3"/>
    <p:sldId id="292" r:id="rId4"/>
    <p:sldId id="293" r:id="rId5"/>
    <p:sldId id="291" r:id="rId6"/>
    <p:sldId id="258" r:id="rId7"/>
    <p:sldId id="288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23.11.2022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611412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Вправа </a:t>
            </a:r>
            <a:endParaRPr lang="ru-RU" sz="4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562708" y="1006568"/>
            <a:ext cx="11422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Накресліть відрізок СК завдовжки 1 </a:t>
            </a:r>
            <a:r>
              <a:rPr lang="uk-UA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</a:t>
            </a: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D48E275-5397-46EB-A495-2C844BC4848D}"/>
              </a:ext>
            </a:extLst>
          </p:cNvPr>
          <p:cNvCxnSpPr>
            <a:cxnSpLocks/>
          </p:cNvCxnSpPr>
          <p:nvPr/>
        </p:nvCxnSpPr>
        <p:spPr>
          <a:xfrm flipH="1">
            <a:off x="1491175" y="2216722"/>
            <a:ext cx="18747" cy="174786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97177508-5F03-4608-B2FF-B311A92F8469}"/>
              </a:ext>
            </a:extLst>
          </p:cNvPr>
          <p:cNvCxnSpPr>
            <a:cxnSpLocks/>
          </p:cNvCxnSpPr>
          <p:nvPr/>
        </p:nvCxnSpPr>
        <p:spPr>
          <a:xfrm>
            <a:off x="6918960" y="2216722"/>
            <a:ext cx="0" cy="21101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67D5F19A-DB1D-42D1-9E32-C646F41B1E09}"/>
              </a:ext>
            </a:extLst>
          </p:cNvPr>
          <p:cNvCxnSpPr>
            <a:cxnSpLocks/>
          </p:cNvCxnSpPr>
          <p:nvPr/>
        </p:nvCxnSpPr>
        <p:spPr>
          <a:xfrm>
            <a:off x="1493514" y="2322229"/>
            <a:ext cx="542544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Линейка деревянная Мицар 15 см - изображение 1">
            <a:extLst>
              <a:ext uri="{FF2B5EF4-FFF2-40B4-BE49-F238E27FC236}">
                <a16:creationId xmlns:a16="http://schemas.microsoft.com/office/drawing/2014/main" id="{2B45F5D1-3CA3-4E82-AAE5-7155DA26F5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683" b="57302" l="8254" r="931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451" b="41033"/>
          <a:stretch/>
        </p:blipFill>
        <p:spPr bwMode="auto">
          <a:xfrm>
            <a:off x="-18747" y="2361136"/>
            <a:ext cx="11099409" cy="172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15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1471" y="-56271"/>
            <a:ext cx="4641459" cy="654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0CBF0E44-E779-4059-AE2D-E93F6C1118A6}"/>
              </a:ext>
            </a:extLst>
          </p:cNvPr>
          <p:cNvSpPr/>
          <p:nvPr/>
        </p:nvSpPr>
        <p:spPr>
          <a:xfrm>
            <a:off x="604911" y="419052"/>
            <a:ext cx="5491089" cy="2492959"/>
          </a:xfrm>
          <a:prstGeom prst="wedgeEllipseCallout">
            <a:avLst>
              <a:gd name="adj1" fmla="val 100914"/>
              <a:gd name="adj2" fmla="val 22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0F2CD7-659B-4E0C-A6A3-22455091A165}"/>
              </a:ext>
            </a:extLst>
          </p:cNvPr>
          <p:cNvSpPr txBox="1"/>
          <p:nvPr/>
        </p:nvSpPr>
        <p:spPr>
          <a:xfrm flipH="1">
            <a:off x="1879320" y="1019200"/>
            <a:ext cx="4071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Прості задачі </a:t>
            </a:r>
          </a:p>
          <a:p>
            <a:r>
              <a:rPr lang="uk-UA" sz="3600" dirty="0"/>
              <a:t>Складені задачі</a:t>
            </a:r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1394D7-BB69-4CEB-B6A0-28BD0B08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" y="1996197"/>
            <a:ext cx="11099409" cy="1721134"/>
          </a:xfrm>
        </p:spPr>
        <p:txBody>
          <a:bodyPr>
            <a:no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Мама зварила 15 вареників. Діти з’їли  10 вареників. Скільки вареників залишилося?  </a:t>
            </a:r>
            <a:endParaRPr lang="uk-UA" sz="14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32123" y="0"/>
            <a:ext cx="1263399" cy="238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0CBF0E44-E779-4059-AE2D-E93F6C1118A6}"/>
              </a:ext>
            </a:extLst>
          </p:cNvPr>
          <p:cNvSpPr/>
          <p:nvPr/>
        </p:nvSpPr>
        <p:spPr>
          <a:xfrm>
            <a:off x="7055125" y="36557"/>
            <a:ext cx="2685143" cy="1721134"/>
          </a:xfrm>
          <a:prstGeom prst="wedgeEllipseCallout">
            <a:avLst>
              <a:gd name="adj1" fmla="val 93712"/>
              <a:gd name="adj2" fmla="val -19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0F2CD7-659B-4E0C-A6A3-22455091A165}"/>
              </a:ext>
            </a:extLst>
          </p:cNvPr>
          <p:cNvSpPr txBox="1"/>
          <p:nvPr/>
        </p:nvSpPr>
        <p:spPr>
          <a:xfrm flipH="1">
            <a:off x="7769980" y="36557"/>
            <a:ext cx="2533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Проста задача </a:t>
            </a:r>
          </a:p>
          <a:p>
            <a:endParaRPr lang="uk-U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57D375-1A38-41E7-B60F-8357A0F9AE51}"/>
              </a:ext>
            </a:extLst>
          </p:cNvPr>
          <p:cNvSpPr txBox="1"/>
          <p:nvPr/>
        </p:nvSpPr>
        <p:spPr>
          <a:xfrm>
            <a:off x="2671422" y="359723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</a:t>
            </a:r>
            <a:endParaRPr lang="ru-RU" sz="4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F4C629-94E1-4A85-9D2F-D0CC4A2B1FE1}"/>
              </a:ext>
            </a:extLst>
          </p:cNvPr>
          <p:cNvSpPr txBox="1"/>
          <p:nvPr/>
        </p:nvSpPr>
        <p:spPr>
          <a:xfrm flipH="1">
            <a:off x="7389480" y="513460"/>
            <a:ext cx="2533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Зверни увагу, скільки числових даних у простій задачі.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677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A1394D7-BB69-4CEB-B6A0-28BD0B08F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" y="1996197"/>
            <a:ext cx="11099409" cy="1721134"/>
          </a:xfrm>
        </p:spPr>
        <p:txBody>
          <a:bodyPr>
            <a:no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Мама зварила 15 вареників. Сашко  з’їв  5 вареників, а Оля - 4. Скільки вареників залишилося?  </a:t>
            </a:r>
            <a:endParaRPr lang="uk-UA" sz="145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832123" y="0"/>
            <a:ext cx="1263399" cy="238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9AD42CA-0F14-4274-8CC1-A35E06B33F27}"/>
              </a:ext>
            </a:extLst>
          </p:cNvPr>
          <p:cNvSpPr txBox="1"/>
          <p:nvPr/>
        </p:nvSpPr>
        <p:spPr>
          <a:xfrm>
            <a:off x="1759107" y="348969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1  (2)(ст.49) </a:t>
            </a:r>
            <a:endParaRPr lang="ru-RU" sz="4800" dirty="0"/>
          </a:p>
        </p:txBody>
      </p:sp>
      <p:sp>
        <p:nvSpPr>
          <p:cNvPr id="7" name="Облачко с текстом: овальное 6">
            <a:extLst>
              <a:ext uri="{FF2B5EF4-FFF2-40B4-BE49-F238E27FC236}">
                <a16:creationId xmlns:a16="http://schemas.microsoft.com/office/drawing/2014/main" id="{53B48B88-6883-461B-9CB4-061523B501EE}"/>
              </a:ext>
            </a:extLst>
          </p:cNvPr>
          <p:cNvSpPr/>
          <p:nvPr/>
        </p:nvSpPr>
        <p:spPr>
          <a:xfrm>
            <a:off x="7121252" y="18111"/>
            <a:ext cx="2685143" cy="1721134"/>
          </a:xfrm>
          <a:prstGeom prst="wedgeEllipseCallout">
            <a:avLst>
              <a:gd name="adj1" fmla="val 92140"/>
              <a:gd name="adj2" fmla="val -11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8C19D1-0B6B-4ED6-9674-E906E165A831}"/>
              </a:ext>
            </a:extLst>
          </p:cNvPr>
          <p:cNvSpPr txBox="1"/>
          <p:nvPr/>
        </p:nvSpPr>
        <p:spPr>
          <a:xfrm flipH="1">
            <a:off x="7555668" y="232347"/>
            <a:ext cx="2533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Складена задача </a:t>
            </a:r>
          </a:p>
          <a:p>
            <a:endParaRPr lang="uk-U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162BD8-5D4F-4F90-8FAE-FDAB1BC8809D}"/>
              </a:ext>
            </a:extLst>
          </p:cNvPr>
          <p:cNvSpPr txBox="1"/>
          <p:nvPr/>
        </p:nvSpPr>
        <p:spPr>
          <a:xfrm flipH="1">
            <a:off x="7414116" y="609099"/>
            <a:ext cx="2533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Зверни увагу, скільки числових даних у складеній задачі.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886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1661748"/>
              </p:ext>
            </p:extLst>
          </p:nvPr>
        </p:nvGraphicFramePr>
        <p:xfrm>
          <a:off x="548122" y="7976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1 (2) (ст.49)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65275" y="193617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049317" y="942482"/>
            <a:ext cx="183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15в.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68097" y="1516685"/>
            <a:ext cx="3629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З’їл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CCA720-6037-40CB-9E52-DCF8BA4EE182}"/>
              </a:ext>
            </a:extLst>
          </p:cNvPr>
          <p:cNvSpPr txBox="1"/>
          <p:nvPr/>
        </p:nvSpPr>
        <p:spPr>
          <a:xfrm>
            <a:off x="2862482" y="2279700"/>
            <a:ext cx="23676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5в. і</a:t>
            </a:r>
            <a:r>
              <a:rPr lang="uk-UA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16D921-C983-4233-AC8E-50AE219908DB}"/>
              </a:ext>
            </a:extLst>
          </p:cNvPr>
          <p:cNvSpPr txBox="1"/>
          <p:nvPr/>
        </p:nvSpPr>
        <p:spPr>
          <a:xfrm>
            <a:off x="4625021" y="2279700"/>
            <a:ext cx="1386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4в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508683-D982-422D-9EC4-743B0003EDE5}"/>
              </a:ext>
            </a:extLst>
          </p:cNvPr>
          <p:cNvSpPr txBox="1"/>
          <p:nvPr/>
        </p:nvSpPr>
        <p:spPr>
          <a:xfrm>
            <a:off x="329963" y="2953930"/>
            <a:ext cx="323718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9216060-1408-40E7-A0CF-6293848A42C1}"/>
              </a:ext>
            </a:extLst>
          </p:cNvPr>
          <p:cNvSpPr txBox="1"/>
          <p:nvPr/>
        </p:nvSpPr>
        <p:spPr>
          <a:xfrm>
            <a:off x="3247964" y="3761491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?в.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B8BB27-FA7A-49F3-B141-ED9298AD29D0}"/>
              </a:ext>
            </a:extLst>
          </p:cNvPr>
          <p:cNvSpPr/>
          <p:nvPr/>
        </p:nvSpPr>
        <p:spPr>
          <a:xfrm>
            <a:off x="6034269" y="2318537"/>
            <a:ext cx="457348" cy="6630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498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3" grpId="0"/>
      <p:bldP spid="13" grpId="0"/>
      <p:bldP spid="18" grpId="0"/>
      <p:bldP spid="19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78879"/>
              </p:ext>
            </p:extLst>
          </p:nvPr>
        </p:nvGraphicFramePr>
        <p:xfrm>
          <a:off x="916422" y="829394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2 (2) (ст.49)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989637" y="767037"/>
            <a:ext cx="260187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916422" y="2930494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7D1124-5711-468A-8DBC-EE1B2A581EA6}"/>
              </a:ext>
            </a:extLst>
          </p:cNvPr>
          <p:cNvSpPr txBox="1"/>
          <p:nvPr/>
        </p:nvSpPr>
        <p:spPr>
          <a:xfrm>
            <a:off x="2468560" y="829394"/>
            <a:ext cx="697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2722349" y="1692891"/>
            <a:ext cx="2601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12г.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65275" y="2258105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7914210" y="2283202"/>
            <a:ext cx="238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?д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3417697" y="3054463"/>
            <a:ext cx="35249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6 менше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56669-80C3-44AB-9A39-8F3FE467AD25}"/>
              </a:ext>
            </a:extLst>
          </p:cNvPr>
          <p:cNvSpPr/>
          <p:nvPr/>
        </p:nvSpPr>
        <p:spPr>
          <a:xfrm>
            <a:off x="3063084" y="3063739"/>
            <a:ext cx="486900" cy="6472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22E27DD6-A640-4BCB-9BEA-E8AC4E331A59}"/>
              </a:ext>
            </a:extLst>
          </p:cNvPr>
          <p:cNvSpPr/>
          <p:nvPr/>
        </p:nvSpPr>
        <p:spPr>
          <a:xfrm>
            <a:off x="7272997" y="1244892"/>
            <a:ext cx="386101" cy="2480102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3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5" grpId="0"/>
      <p:bldP spid="22" grpId="0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87FE780-7FE0-44A4-96E9-DFB7F166E3A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5135" y="1246045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83EEBA-FEB1-46F9-AD63-F9F57C0EFAC2}"/>
              </a:ext>
            </a:extLst>
          </p:cNvPr>
          <p:cNvSpPr txBox="1"/>
          <p:nvPr/>
        </p:nvSpPr>
        <p:spPr>
          <a:xfrm>
            <a:off x="1194217" y="580714"/>
            <a:ext cx="73730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accent6">
                    <a:lumMod val="50000"/>
                  </a:schemeClr>
                </a:solidFill>
              </a:rPr>
              <a:t>Ст. 50, приклади 4.</a:t>
            </a:r>
          </a:p>
          <a:p>
            <a:r>
              <a:rPr lang="uk-UA" sz="9600" dirty="0">
                <a:solidFill>
                  <a:schemeClr val="accent6">
                    <a:lumMod val="50000"/>
                  </a:schemeClr>
                </a:solidFill>
              </a:rPr>
              <a:t>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4132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158</Words>
  <Application>Microsoft Office PowerPoint</Application>
  <PresentationFormat>Широкоэкранный</PresentationFormat>
  <Paragraphs>34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 Мама зварила 15 вареників. Діти з’їли  10 вареників. Скільки вареників залишилося?  </vt:lpstr>
      <vt:lpstr> Мама зварила 15 вареників. Сашко  з’їв  5 вареників, а Оля - 4. Скільки вареників залишилося?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14</cp:revision>
  <dcterms:created xsi:type="dcterms:W3CDTF">2022-10-02T18:33:01Z</dcterms:created>
  <dcterms:modified xsi:type="dcterms:W3CDTF">2022-11-23T09:02:32Z</dcterms:modified>
</cp:coreProperties>
</file>