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2" r:id="rId4"/>
    <p:sldId id="298" r:id="rId5"/>
    <p:sldId id="294" r:id="rId6"/>
    <p:sldId id="291" r:id="rId7"/>
    <p:sldId id="288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4660"/>
  </p:normalViewPr>
  <p:slideViewPr>
    <p:cSldViewPr snapToGrid="0">
      <p:cViewPr>
        <p:scale>
          <a:sx n="50" d="100"/>
          <a:sy n="50" d="100"/>
        </p:scale>
        <p:origin x="-1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00244" y="0"/>
            <a:ext cx="1712686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9FC2DA66-51A0-4026-A9B5-62D88392E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6026834" cy="507072"/>
          </a:xfrm>
        </p:spPr>
        <p:txBody>
          <a:bodyPr>
            <a:noAutofit/>
          </a:bodyPr>
          <a:lstStyle/>
          <a:p>
            <a:r>
              <a:rPr lang="uk-UA" sz="3600" i="1" dirty="0"/>
              <a:t>Оберіть правильну відповідь.</a:t>
            </a:r>
          </a:p>
        </p:txBody>
      </p:sp>
      <p:sp>
        <p:nvSpPr>
          <p:cNvPr id="11" name="Заголовок 8">
            <a:extLst>
              <a:ext uri="{FF2B5EF4-FFF2-40B4-BE49-F238E27FC236}">
                <a16:creationId xmlns:a16="http://schemas.microsoft.com/office/drawing/2014/main" id="{2F29D793-614A-49CD-B5E6-7A2FA1AE3725}"/>
              </a:ext>
            </a:extLst>
          </p:cNvPr>
          <p:cNvSpPr txBox="1">
            <a:spLocks/>
          </p:cNvSpPr>
          <p:nvPr/>
        </p:nvSpPr>
        <p:spPr>
          <a:xfrm>
            <a:off x="179070" y="1742718"/>
            <a:ext cx="10339754" cy="50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1.У якому виразі дія віднімання виконується другою.</a:t>
            </a:r>
          </a:p>
        </p:txBody>
      </p:sp>
      <p:sp>
        <p:nvSpPr>
          <p:cNvPr id="12" name="Заголовок 8">
            <a:extLst>
              <a:ext uri="{FF2B5EF4-FFF2-40B4-BE49-F238E27FC236}">
                <a16:creationId xmlns:a16="http://schemas.microsoft.com/office/drawing/2014/main" id="{2CD28DCF-D196-4F89-A835-E913E18B23AD}"/>
              </a:ext>
            </a:extLst>
          </p:cNvPr>
          <p:cNvSpPr txBox="1">
            <a:spLocks/>
          </p:cNvSpPr>
          <p:nvPr/>
        </p:nvSpPr>
        <p:spPr>
          <a:xfrm>
            <a:off x="838201" y="2514448"/>
            <a:ext cx="3452445" cy="50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А) 9 + (20 – 10)</a:t>
            </a:r>
          </a:p>
        </p:txBody>
      </p:sp>
      <p:sp>
        <p:nvSpPr>
          <p:cNvPr id="13" name="Заголовок 8">
            <a:extLst>
              <a:ext uri="{FF2B5EF4-FFF2-40B4-BE49-F238E27FC236}">
                <a16:creationId xmlns:a16="http://schemas.microsoft.com/office/drawing/2014/main" id="{0E350415-BCFF-40CF-BBD6-B738E0A8283B}"/>
              </a:ext>
            </a:extLst>
          </p:cNvPr>
          <p:cNvSpPr txBox="1">
            <a:spLocks/>
          </p:cNvSpPr>
          <p:nvPr/>
        </p:nvSpPr>
        <p:spPr>
          <a:xfrm>
            <a:off x="821202" y="3329409"/>
            <a:ext cx="2903805" cy="50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Б) 10 -  (7 + 3)</a:t>
            </a:r>
          </a:p>
        </p:txBody>
      </p:sp>
      <p:sp>
        <p:nvSpPr>
          <p:cNvPr id="14" name="Заголовок 8">
            <a:extLst>
              <a:ext uri="{FF2B5EF4-FFF2-40B4-BE49-F238E27FC236}">
                <a16:creationId xmlns:a16="http://schemas.microsoft.com/office/drawing/2014/main" id="{F0BEF8E9-D58C-405D-905E-11E0EA14EFA3}"/>
              </a:ext>
            </a:extLst>
          </p:cNvPr>
          <p:cNvSpPr txBox="1">
            <a:spLocks/>
          </p:cNvSpPr>
          <p:nvPr/>
        </p:nvSpPr>
        <p:spPr>
          <a:xfrm>
            <a:off x="778999" y="4144370"/>
            <a:ext cx="2903805" cy="50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В) 12 –  2 + 10 </a:t>
            </a:r>
          </a:p>
        </p:txBody>
      </p:sp>
    </p:spTree>
    <p:extLst>
      <p:ext uri="{BB962C8B-B14F-4D97-AF65-F5344CB8AC3E}">
        <p14:creationId xmlns:p14="http://schemas.microsoft.com/office/powerpoint/2010/main" val="52649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A1394D7-BB69-4CEB-B6A0-28BD0B08F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" y="230712"/>
            <a:ext cx="9955822" cy="1967200"/>
          </a:xfrm>
        </p:spPr>
        <p:txBody>
          <a:bodyPr>
            <a:noAutofit/>
          </a:bodyPr>
          <a:lstStyle/>
          <a:p>
            <a:r>
              <a:rPr lang="uk-UA" dirty="0"/>
              <a:t>	Порівняй числа та </a:t>
            </a:r>
            <a:r>
              <a:rPr lang="uk-UA" dirty="0" err="1"/>
              <a:t>запиши</a:t>
            </a:r>
            <a:r>
              <a:rPr lang="uk-UA" dirty="0"/>
              <a:t>, на скільки більше або на скільки менше одне число від іншого. </a:t>
            </a: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00244" y="-46892"/>
            <a:ext cx="1712686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ᐈ Про попа, дяка і паламаря — українська казка | Читати на Дерево Казок">
            <a:extLst>
              <a:ext uri="{FF2B5EF4-FFF2-40B4-BE49-F238E27FC236}">
                <a16:creationId xmlns:a16="http://schemas.microsoft.com/office/drawing/2014/main" id="{44B768A1-90D9-4069-AD2D-ED95CF806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" y="2982351"/>
            <a:ext cx="2873003" cy="287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лючик золотой рисунок - фото и картинки abrakadabra.fun">
            <a:extLst>
              <a:ext uri="{FF2B5EF4-FFF2-40B4-BE49-F238E27FC236}">
                <a16:creationId xmlns:a16="http://schemas.microsoft.com/office/drawing/2014/main" id="{A340BEDE-3319-4C27-B6A8-5B75FAB67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35189">
            <a:off x="2984487" y="2742708"/>
            <a:ext cx="920031" cy="13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392485-5FCD-4FBD-8486-5CBAA6A8425B}"/>
              </a:ext>
            </a:extLst>
          </p:cNvPr>
          <p:cNvSpPr txBox="1"/>
          <p:nvPr/>
        </p:nvSpPr>
        <p:spPr>
          <a:xfrm>
            <a:off x="4403926" y="2836902"/>
            <a:ext cx="4736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114184-1294-4D3B-BCBD-EBCA93DF8188}"/>
              </a:ext>
            </a:extLst>
          </p:cNvPr>
          <p:cNvSpPr txBox="1"/>
          <p:nvPr/>
        </p:nvSpPr>
        <p:spPr>
          <a:xfrm>
            <a:off x="4269749" y="3769815"/>
            <a:ext cx="4736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&gt;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B732D4-D53B-4551-A4D2-FA5EB9D1453E}"/>
              </a:ext>
            </a:extLst>
          </p:cNvPr>
          <p:cNvSpPr txBox="1"/>
          <p:nvPr/>
        </p:nvSpPr>
        <p:spPr>
          <a:xfrm>
            <a:off x="4269750" y="4702728"/>
            <a:ext cx="4736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&lt;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FBA923-DE65-4A81-83BC-D316EC902F98}"/>
              </a:ext>
            </a:extLst>
          </p:cNvPr>
          <p:cNvSpPr txBox="1"/>
          <p:nvPr/>
        </p:nvSpPr>
        <p:spPr>
          <a:xfrm>
            <a:off x="4269749" y="5643687"/>
            <a:ext cx="4736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&gt; 3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92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9620D6-7C7D-49B2-A7F9-4A0D28FCCA18}"/>
              </a:ext>
            </a:extLst>
          </p:cNvPr>
          <p:cNvSpPr txBox="1"/>
          <p:nvPr/>
        </p:nvSpPr>
        <p:spPr>
          <a:xfrm>
            <a:off x="296289" y="1546873"/>
            <a:ext cx="230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+  5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F072D77-AFA5-4844-86B3-1F65D11D0203}"/>
              </a:ext>
            </a:extLst>
          </p:cNvPr>
          <p:cNvCxnSpPr>
            <a:cxnSpLocks/>
          </p:cNvCxnSpPr>
          <p:nvPr/>
        </p:nvCxnSpPr>
        <p:spPr>
          <a:xfrm>
            <a:off x="1724534" y="2377870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E77AF28-5519-4E8D-8018-7E4F22FEC8DB}"/>
              </a:ext>
            </a:extLst>
          </p:cNvPr>
          <p:cNvSpPr txBox="1"/>
          <p:nvPr/>
        </p:nvSpPr>
        <p:spPr>
          <a:xfrm>
            <a:off x="1087853" y="2507996"/>
            <a:ext cx="631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E6F92CE-6125-4CF7-BB26-FEB6DC3E985D}"/>
              </a:ext>
            </a:extLst>
          </p:cNvPr>
          <p:cNvSpPr txBox="1">
            <a:spLocks/>
          </p:cNvSpPr>
          <p:nvPr/>
        </p:nvSpPr>
        <p:spPr>
          <a:xfrm>
            <a:off x="0" y="14897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Використаємо  залежність результату арифметичної дії 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 зміни одного з компонентів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031C74-E336-4A66-A192-0082128BA0AE}"/>
              </a:ext>
            </a:extLst>
          </p:cNvPr>
          <p:cNvSpPr txBox="1"/>
          <p:nvPr/>
        </p:nvSpPr>
        <p:spPr>
          <a:xfrm>
            <a:off x="185986" y="3444421"/>
            <a:ext cx="2602298" cy="855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+ 10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A79521-20A7-4154-9B27-EB2D6C736413}"/>
              </a:ext>
            </a:extLst>
          </p:cNvPr>
          <p:cNvSpPr txBox="1"/>
          <p:nvPr/>
        </p:nvSpPr>
        <p:spPr>
          <a:xfrm>
            <a:off x="2661370" y="2516472"/>
            <a:ext cx="605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B7A74E1-1D95-460B-A81E-8CDCEC56FC14}"/>
              </a:ext>
            </a:extLst>
          </p:cNvPr>
          <p:cNvSpPr/>
          <p:nvPr/>
        </p:nvSpPr>
        <p:spPr>
          <a:xfrm>
            <a:off x="2511154" y="3655680"/>
            <a:ext cx="462236" cy="47428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4E5B93-C1EC-4353-8F09-565E0CA037A4}"/>
              </a:ext>
            </a:extLst>
          </p:cNvPr>
          <p:cNvSpPr txBox="1"/>
          <p:nvPr/>
        </p:nvSpPr>
        <p:spPr>
          <a:xfrm>
            <a:off x="3931550" y="1594601"/>
            <a:ext cx="2478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5 - 8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CD6E84-9400-4B36-8CD7-0AB98C6289D7}"/>
              </a:ext>
            </a:extLst>
          </p:cNvPr>
          <p:cNvSpPr txBox="1"/>
          <p:nvPr/>
        </p:nvSpPr>
        <p:spPr>
          <a:xfrm>
            <a:off x="3839418" y="3444421"/>
            <a:ext cx="2732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15 -10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64537C21-2303-433A-A900-A27A23C64FD7}"/>
              </a:ext>
            </a:extLst>
          </p:cNvPr>
          <p:cNvCxnSpPr>
            <a:cxnSpLocks/>
          </p:cNvCxnSpPr>
          <p:nvPr/>
        </p:nvCxnSpPr>
        <p:spPr>
          <a:xfrm>
            <a:off x="5459463" y="2427432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9839128-281D-46C6-8BA5-EACE0D863929}"/>
              </a:ext>
            </a:extLst>
          </p:cNvPr>
          <p:cNvSpPr txBox="1"/>
          <p:nvPr/>
        </p:nvSpPr>
        <p:spPr>
          <a:xfrm>
            <a:off x="4607924" y="2517673"/>
            <a:ext cx="673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F1C565-17D4-42EF-94C7-6088C4AFB808}"/>
              </a:ext>
            </a:extLst>
          </p:cNvPr>
          <p:cNvSpPr txBox="1"/>
          <p:nvPr/>
        </p:nvSpPr>
        <p:spPr>
          <a:xfrm>
            <a:off x="6244344" y="2545659"/>
            <a:ext cx="654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4800AA70-233C-401F-A9A9-E9ED9B7E62F5}"/>
              </a:ext>
            </a:extLst>
          </p:cNvPr>
          <p:cNvCxnSpPr>
            <a:cxnSpLocks/>
          </p:cNvCxnSpPr>
          <p:nvPr/>
        </p:nvCxnSpPr>
        <p:spPr>
          <a:xfrm>
            <a:off x="6394019" y="2342437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1505CBA-2957-49F3-9C5C-DABF99937E26}"/>
              </a:ext>
            </a:extLst>
          </p:cNvPr>
          <p:cNvSpPr/>
          <p:nvPr/>
        </p:nvSpPr>
        <p:spPr>
          <a:xfrm>
            <a:off x="6179420" y="3658120"/>
            <a:ext cx="462236" cy="47428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FCC8BE4-D8D9-4EA8-9B96-47F5EF25F717}"/>
              </a:ext>
            </a:extLst>
          </p:cNvPr>
          <p:cNvSpPr/>
          <p:nvPr/>
        </p:nvSpPr>
        <p:spPr>
          <a:xfrm>
            <a:off x="2515842" y="1733980"/>
            <a:ext cx="462236" cy="47428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B779B22-C31B-4B15-98CA-64B1B0CDF3D8}"/>
              </a:ext>
            </a:extLst>
          </p:cNvPr>
          <p:cNvSpPr/>
          <p:nvPr/>
        </p:nvSpPr>
        <p:spPr>
          <a:xfrm>
            <a:off x="6111321" y="1772960"/>
            <a:ext cx="462236" cy="47428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1BF0D5C-D3B9-4579-930B-AE5E46BA41A9}"/>
              </a:ext>
            </a:extLst>
          </p:cNvPr>
          <p:cNvCxnSpPr>
            <a:cxnSpLocks/>
          </p:cNvCxnSpPr>
          <p:nvPr/>
        </p:nvCxnSpPr>
        <p:spPr>
          <a:xfrm>
            <a:off x="2804802" y="2380882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A47FFC2-5E50-4B70-A33E-F67FB3EE93EB}"/>
              </a:ext>
            </a:extLst>
          </p:cNvPr>
          <p:cNvSpPr txBox="1"/>
          <p:nvPr/>
        </p:nvSpPr>
        <p:spPr>
          <a:xfrm>
            <a:off x="7938451" y="1580008"/>
            <a:ext cx="2478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+ 4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A56E571-880D-40E9-9A0A-A375668220CB}"/>
              </a:ext>
            </a:extLst>
          </p:cNvPr>
          <p:cNvCxnSpPr>
            <a:cxnSpLocks/>
          </p:cNvCxnSpPr>
          <p:nvPr/>
        </p:nvCxnSpPr>
        <p:spPr>
          <a:xfrm>
            <a:off x="8515896" y="2331915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DF32E17-691D-44BE-99A0-ED1C43C7F5FA}"/>
              </a:ext>
            </a:extLst>
          </p:cNvPr>
          <p:cNvSpPr txBox="1"/>
          <p:nvPr/>
        </p:nvSpPr>
        <p:spPr>
          <a:xfrm>
            <a:off x="7683780" y="2441926"/>
            <a:ext cx="72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0AD9521-F4F1-4514-9504-53C63A01ABE4}"/>
              </a:ext>
            </a:extLst>
          </p:cNvPr>
          <p:cNvSpPr txBox="1"/>
          <p:nvPr/>
        </p:nvSpPr>
        <p:spPr>
          <a:xfrm>
            <a:off x="10469866" y="2331915"/>
            <a:ext cx="654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9458C3E8-BEB8-466B-BCA3-679783227219}"/>
              </a:ext>
            </a:extLst>
          </p:cNvPr>
          <p:cNvCxnSpPr>
            <a:cxnSpLocks/>
          </p:cNvCxnSpPr>
          <p:nvPr/>
        </p:nvCxnSpPr>
        <p:spPr>
          <a:xfrm>
            <a:off x="10417439" y="2362836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8AAD696-8BA6-4AEA-ABD7-626CD3C4B9DB}"/>
              </a:ext>
            </a:extLst>
          </p:cNvPr>
          <p:cNvSpPr/>
          <p:nvPr/>
        </p:nvSpPr>
        <p:spPr>
          <a:xfrm>
            <a:off x="10186321" y="1784526"/>
            <a:ext cx="462236" cy="47428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F1278626-19E2-4485-BA71-C5192C97AF40}"/>
              </a:ext>
            </a:extLst>
          </p:cNvPr>
          <p:cNvSpPr/>
          <p:nvPr/>
        </p:nvSpPr>
        <p:spPr>
          <a:xfrm>
            <a:off x="10238748" y="3695089"/>
            <a:ext cx="462236" cy="47428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B51618-33AB-4E5C-A39F-C818C10D944A}"/>
              </a:ext>
            </a:extLst>
          </p:cNvPr>
          <p:cNvSpPr txBox="1"/>
          <p:nvPr/>
        </p:nvSpPr>
        <p:spPr>
          <a:xfrm>
            <a:off x="7584023" y="3502319"/>
            <a:ext cx="2602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+ 4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3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/>
      <p:bldP spid="31" grpId="0"/>
      <p:bldP spid="32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9620D6-7C7D-49B2-A7F9-4A0D28FCCA18}"/>
              </a:ext>
            </a:extLst>
          </p:cNvPr>
          <p:cNvSpPr txBox="1"/>
          <p:nvPr/>
        </p:nvSpPr>
        <p:spPr>
          <a:xfrm>
            <a:off x="296289" y="1546873"/>
            <a:ext cx="313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+  5 = 14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F072D77-AFA5-4844-86B3-1F65D11D0203}"/>
              </a:ext>
            </a:extLst>
          </p:cNvPr>
          <p:cNvCxnSpPr>
            <a:cxnSpLocks/>
          </p:cNvCxnSpPr>
          <p:nvPr/>
        </p:nvCxnSpPr>
        <p:spPr>
          <a:xfrm>
            <a:off x="1719050" y="2377870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E77AF28-5519-4E8D-8018-7E4F22FEC8DB}"/>
              </a:ext>
            </a:extLst>
          </p:cNvPr>
          <p:cNvSpPr txBox="1"/>
          <p:nvPr/>
        </p:nvSpPr>
        <p:spPr>
          <a:xfrm>
            <a:off x="1087853" y="2507996"/>
            <a:ext cx="631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E6F92CE-6125-4CF7-BB26-FEB6DC3E985D}"/>
              </a:ext>
            </a:extLst>
          </p:cNvPr>
          <p:cNvSpPr txBox="1">
            <a:spLocks/>
          </p:cNvSpPr>
          <p:nvPr/>
        </p:nvSpPr>
        <p:spPr>
          <a:xfrm>
            <a:off x="0" y="14897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Як треба змінити доданки, щоб значення суми залишилося незмінним .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031C74-E336-4A66-A192-0082128BA0AE}"/>
              </a:ext>
            </a:extLst>
          </p:cNvPr>
          <p:cNvSpPr txBox="1"/>
          <p:nvPr/>
        </p:nvSpPr>
        <p:spPr>
          <a:xfrm>
            <a:off x="185985" y="3444421"/>
            <a:ext cx="3371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+ 8 = 14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A79521-20A7-4154-9B27-EB2D6C736413}"/>
              </a:ext>
            </a:extLst>
          </p:cNvPr>
          <p:cNvSpPr txBox="1"/>
          <p:nvPr/>
        </p:nvSpPr>
        <p:spPr>
          <a:xfrm>
            <a:off x="152582" y="2450201"/>
            <a:ext cx="605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FCC8BE4-D8D9-4EA8-9B96-47F5EF25F717}"/>
              </a:ext>
            </a:extLst>
          </p:cNvPr>
          <p:cNvSpPr/>
          <p:nvPr/>
        </p:nvSpPr>
        <p:spPr>
          <a:xfrm>
            <a:off x="440084" y="3658119"/>
            <a:ext cx="462236" cy="47428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1BF0D5C-D3B9-4579-930B-AE5E46BA41A9}"/>
              </a:ext>
            </a:extLst>
          </p:cNvPr>
          <p:cNvCxnSpPr>
            <a:cxnSpLocks/>
          </p:cNvCxnSpPr>
          <p:nvPr/>
        </p:nvCxnSpPr>
        <p:spPr>
          <a:xfrm>
            <a:off x="671202" y="2304938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035E0E25-49A9-4B4A-8BB4-5A5006C3702C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29307" y="1793221"/>
            <a:ext cx="1712686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022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Облачко с текстом: прямоугольное со скругленными углами 27">
            <a:extLst>
              <a:ext uri="{FF2B5EF4-FFF2-40B4-BE49-F238E27FC236}">
                <a16:creationId xmlns:a16="http://schemas.microsoft.com/office/drawing/2014/main" id="{F944C951-3069-4462-AC00-9F7DA872C04A}"/>
              </a:ext>
            </a:extLst>
          </p:cNvPr>
          <p:cNvSpPr/>
          <p:nvPr/>
        </p:nvSpPr>
        <p:spPr>
          <a:xfrm>
            <a:off x="2189136" y="1762160"/>
            <a:ext cx="7813728" cy="3333680"/>
          </a:xfrm>
          <a:prstGeom prst="wedgeRoundRectCallout">
            <a:avLst>
              <a:gd name="adj1" fmla="val 44211"/>
              <a:gd name="adj2" fmla="val 171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9600" dirty="0"/>
              <a:t>Ст. 41 </a:t>
            </a:r>
          </a:p>
          <a:p>
            <a:pPr algn="ctr"/>
            <a:r>
              <a:rPr lang="uk-UA" sz="9600" dirty="0"/>
              <a:t>Задача 4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922002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2572"/>
              </p:ext>
            </p:extLst>
          </p:nvPr>
        </p:nvGraphicFramePr>
        <p:xfrm>
          <a:off x="446314" y="761377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4 (ст.41)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28379" y="160212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186594" y="3823255"/>
            <a:ext cx="238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7 - 5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033911" y="936749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284444" y="1579807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8312059" y="1480947"/>
            <a:ext cx="768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6D921-C983-4233-AC8E-50AE219908DB}"/>
              </a:ext>
            </a:extLst>
          </p:cNvPr>
          <p:cNvSpPr txBox="1"/>
          <p:nvPr/>
        </p:nvSpPr>
        <p:spPr>
          <a:xfrm>
            <a:off x="1776300" y="2168247"/>
            <a:ext cx="94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E847DC6B-24FB-44D8-BDDA-46FFC0CB6283}"/>
              </a:ext>
            </a:extLst>
          </p:cNvPr>
          <p:cNvSpPr/>
          <p:nvPr/>
        </p:nvSpPr>
        <p:spPr>
          <a:xfrm>
            <a:off x="7674453" y="761377"/>
            <a:ext cx="567645" cy="2317825"/>
          </a:xfrm>
          <a:prstGeom prst="rightBrac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A2704E-E48E-44A4-81BB-1167C7B4D5EF}"/>
              </a:ext>
            </a:extLst>
          </p:cNvPr>
          <p:cNvSpPr txBox="1"/>
          <p:nvPr/>
        </p:nvSpPr>
        <p:spPr>
          <a:xfrm>
            <a:off x="426221" y="3785199"/>
            <a:ext cx="1172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6C639A-80F3-40CC-96CE-AB97C5EDFABA}"/>
              </a:ext>
            </a:extLst>
          </p:cNvPr>
          <p:cNvSpPr txBox="1"/>
          <p:nvPr/>
        </p:nvSpPr>
        <p:spPr>
          <a:xfrm>
            <a:off x="426221" y="5168018"/>
            <a:ext cx="1003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95E480-C3DB-4197-9E7A-59635637D4AE}"/>
              </a:ext>
            </a:extLst>
          </p:cNvPr>
          <p:cNvSpPr txBox="1"/>
          <p:nvPr/>
        </p:nvSpPr>
        <p:spPr>
          <a:xfrm>
            <a:off x="3519850" y="1458623"/>
            <a:ext cx="4183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?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більше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уга 3">
            <a:extLst>
              <a:ext uri="{FF2B5EF4-FFF2-40B4-BE49-F238E27FC236}">
                <a16:creationId xmlns:a16="http://schemas.microsoft.com/office/drawing/2014/main" id="{6553AB18-5A8F-436B-BEFC-6EA7F9576852}"/>
              </a:ext>
            </a:extLst>
          </p:cNvPr>
          <p:cNvSpPr/>
          <p:nvPr/>
        </p:nvSpPr>
        <p:spPr>
          <a:xfrm rot="4461733">
            <a:off x="1825834" y="1232257"/>
            <a:ext cx="1466614" cy="1584744"/>
          </a:xfrm>
          <a:prstGeom prst="arc">
            <a:avLst>
              <a:gd name="adj1" fmla="val 12494386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49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25" grpId="0"/>
      <p:bldP spid="13" grpId="0"/>
      <p:bldP spid="3" grpId="0" animBg="1"/>
      <p:bldP spid="20" grpId="0"/>
      <p:bldP spid="21" grpId="0"/>
      <p:bldP spid="19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FD8CD059-9779-4E9A-AFE8-613861EF4E4E}"/>
              </a:ext>
            </a:extLst>
          </p:cNvPr>
          <p:cNvSpPr/>
          <p:nvPr/>
        </p:nvSpPr>
        <p:spPr>
          <a:xfrm>
            <a:off x="717453" y="265546"/>
            <a:ext cx="7640654" cy="923330"/>
          </a:xfrm>
          <a:prstGeom prst="wedgeRoundRectCallout">
            <a:avLst>
              <a:gd name="adj1" fmla="val 11848"/>
              <a:gd name="adj2" fmla="val 56855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>Таблиця додавання і віднімання в межах 20 з переходом через десяток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65D9C6-E5E6-491A-9E14-F815CCD8CB76}"/>
              </a:ext>
            </a:extLst>
          </p:cNvPr>
          <p:cNvSpPr txBox="1"/>
          <p:nvPr/>
        </p:nvSpPr>
        <p:spPr>
          <a:xfrm>
            <a:off x="717453" y="2257665"/>
            <a:ext cx="102553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Ст. 41, приклади  5  </a:t>
            </a:r>
          </a:p>
        </p:txBody>
      </p:sp>
    </p:spTree>
    <p:extLst>
      <p:ext uri="{BB962C8B-B14F-4D97-AF65-F5344CB8AC3E}">
        <p14:creationId xmlns:p14="http://schemas.microsoft.com/office/powerpoint/2010/main" val="413212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220</Words>
  <Application>Microsoft Office PowerPoint</Application>
  <PresentationFormat>Широкоэкранный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Оберіть правильну відповідь.</vt:lpstr>
      <vt:lpstr> Порівняй числа та запиши, на скільки більше або на скільки менше одне число від іншого.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17</cp:revision>
  <dcterms:created xsi:type="dcterms:W3CDTF">2022-10-02T18:33:01Z</dcterms:created>
  <dcterms:modified xsi:type="dcterms:W3CDTF">2022-11-08T18:24:58Z</dcterms:modified>
</cp:coreProperties>
</file>