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58" r:id="rId9"/>
    <p:sldId id="266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6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6" autoAdjust="0"/>
    <p:restoredTop sz="94660"/>
  </p:normalViewPr>
  <p:slideViewPr>
    <p:cSldViewPr snapToGrid="0">
      <p:cViewPr varScale="1">
        <p:scale>
          <a:sx n="52" d="100"/>
          <a:sy n="52" d="100"/>
        </p:scale>
        <p:origin x="8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6C5BE-8F9E-42FD-A766-0B2D7F634D5A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86A88-E6FB-4C57-AEBD-55EC06FD1E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1398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86A88-E6FB-4C57-AEBD-55EC06FD1E2B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2673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86A88-E6FB-4C57-AEBD-55EC06FD1E2B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3956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86A88-E6FB-4C57-AEBD-55EC06FD1E2B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5047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86A88-E6FB-4C57-AEBD-55EC06FD1E2B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9589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86A88-E6FB-4C57-AEBD-55EC06FD1E2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6957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86A88-E6FB-4C57-AEBD-55EC06FD1E2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9388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AED4D-A1E9-4578-8BA2-A74EDE812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6077ADF-81E4-458F-AA8F-3610B8860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565179-B77A-42DF-929B-50E3FE2D0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7D56E1-313E-4444-AB70-270180CB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28F499-B72B-4C91-B893-205E8D26B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073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CF352-4C24-4E19-8002-AA663992E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75ED03-C027-4379-B92E-A40C84DF8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07AAC0-A869-4D74-BD53-D6CB4647C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D176B3-D8C9-4B7A-B5B8-A2D9810E0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5B3810-7A90-4FAB-A9E4-B35FA9B06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196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A036FCB-EBF9-4235-9142-73A93A6954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196163-632B-40D6-A78E-A1E65D4F5C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0F978B-8C87-4968-80FC-0E6A1D5F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AB7BA3-6C5D-42CE-B936-5D6D959EF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D297FE-9037-41EF-8DCE-7E3C9D6A8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3608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2B3DF-0445-48D9-8EB7-C38C5521B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77AF1A-1AB2-494E-9C8E-24A7F19C4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57BD09-A75A-4B67-9824-308988B2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9540DC-58D9-4D78-8C6C-8321C688C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109D9A-D850-45FB-BB39-549920DE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769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564B4-903F-4D64-A3A1-39F2F8AC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F16082-C4CB-4D1C-9AB7-B0F970EE3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AC2E20-06DA-4495-B22A-63BF76D2F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0EA69-9E5C-4DD2-95BC-638358EC6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86224C-0A53-4D67-8792-95AE4A00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0999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BA750-8B29-4CB8-B84F-63F3438A1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8026F6-2074-411F-B6DD-8DB70CBFB7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7736DA-D83C-47A7-A4A0-DDD728182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B6ABB5-1930-4C81-A643-A0B1AEC9B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DC9B27-50B2-41DC-A587-0DF054ACC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0D366C-D7F3-4067-B45B-02443E3A2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906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00288-357A-4E3E-89B4-58D2B6968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9E4B1B-BB7E-46B8-B05D-F6E330231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43B409-5991-4932-B7FD-D97478AAE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0D4F67-565E-45A6-9B72-C20561BC1F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A7A4E26-FBA5-4E1F-AE72-F26893776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3F8A00F-B4E1-4230-BDDD-B67E3418E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D24E10-286D-425A-BC45-EEBA605F0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EE4CDE6-C0EB-480B-805E-614BE42CA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761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9DE13-C575-4675-83E3-6F75DA3E5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882ED59-642A-4B83-8F91-1E57D3B3F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BBAFC5-8772-4247-B413-FA974722C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1576B3E-254E-4F88-86EE-4E2E991AC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5641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C2340B5-7F62-4214-AD85-930CADCB2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71A17A9-9A84-43A8-9908-CC81EE47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716F75-7799-43FF-9CF7-B1926142F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293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968137-EDDE-4493-8178-963AA02CE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A0CE4C-F597-42FB-AFF6-F9738EC3C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B73987-9458-4EE8-8E50-978784E40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2B6868-4986-4E60-ADB1-4B2C004FC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C666E5-27B8-4476-9DD2-6B3E44EC7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1CAFC7-FED7-4576-8081-0E0B49D2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181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8F2496-2974-439D-9122-0A125610D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268A3B2-8477-4004-86C3-8D04FD6BAF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24393D-A4D3-4570-A2C6-DC58F83B2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50D5AB-7EC4-4972-A76C-7F24CCD7D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1960DF-5B06-415B-826C-65BD63196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ECB65D-9373-42EB-98A7-1F7C139F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619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6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55E9A-1230-452B-8FC8-6DBE916B8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337C1E-C29E-4062-8F32-2CCAC2A33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B385E6-C80A-4F1E-9CAB-23E644B97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3555B-3453-4266-86EB-F564B8C4C4F6}" type="datetimeFigureOut">
              <a:rPr lang="uk-UA" smtClean="0"/>
              <a:t>14.11.2022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4222DD-F25F-47DC-8562-6A445B49B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336DCA-DACE-4F70-98F7-B70269F36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8FDE6-08CF-490D-96CA-4DD73CF03B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978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7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ACE1C-57FD-4BC9-9F13-F168D1794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3950" y="400050"/>
            <a:ext cx="6419850" cy="6057900"/>
          </a:xfrm>
        </p:spPr>
        <p:txBody>
          <a:bodyPr>
            <a:normAutofit/>
          </a:bodyPr>
          <a:lstStyle/>
          <a:p>
            <a:r>
              <a:rPr lang="uk-UA" sz="8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Знай!</a:t>
            </a:r>
            <a:br>
              <a:rPr lang="uk-UA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Оберігай! </a:t>
            </a:r>
            <a:br>
              <a:rPr lang="uk-UA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8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Стережися!</a:t>
            </a:r>
          </a:p>
        </p:txBody>
      </p:sp>
      <p:pic>
        <p:nvPicPr>
          <p:cNvPr id="11266" name="Picture 2" descr="Людина та природа - Твір-роздум, текст-міркування, есе, реферат">
            <a:extLst>
              <a:ext uri="{FF2B5EF4-FFF2-40B4-BE49-F238E27FC236}">
                <a16:creationId xmlns:a16="http://schemas.microsoft.com/office/drawing/2014/main" id="{59CB1DDE-7317-44D4-9888-D7A3AEB47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097"/>
            <a:ext cx="4933950" cy="57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42DF6DB8-E954-4BE5-9E22-011EE7FBA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899" y="4006539"/>
            <a:ext cx="1460101" cy="128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Червона книга України. Вони чекають нашу допомогу. :: BookForum">
            <a:extLst>
              <a:ext uri="{FF2B5EF4-FFF2-40B4-BE49-F238E27FC236}">
                <a16:creationId xmlns:a16="http://schemas.microsoft.com/office/drawing/2014/main" id="{486E2B90-C0AE-45C7-BCCF-A54EBD1A4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182" y="2655537"/>
            <a:ext cx="1084867" cy="135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Человек и природа — урок. Окружающий мир, 1 класс.">
            <a:extLst>
              <a:ext uri="{FF2B5EF4-FFF2-40B4-BE49-F238E27FC236}">
                <a16:creationId xmlns:a16="http://schemas.microsoft.com/office/drawing/2014/main" id="{1E524B5B-F32C-47CC-925F-BF195351E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400050"/>
            <a:ext cx="2190750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02D80041-BEE2-4E4C-BFAD-8614C9A3F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710335"/>
            <a:ext cx="49287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3600" b="1" dirty="0">
                <a:solidFill>
                  <a:srgbClr val="FFFF00"/>
                </a:solidFill>
              </a:rPr>
              <a:t>Отруйні  рослини</a:t>
            </a:r>
            <a:endParaRPr lang="ru-RU" altLang="uk-UA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33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BCFAD7-E22D-4765-8117-72CD3B37C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</a:rPr>
              <a:t>	</a:t>
            </a:r>
            <a:r>
              <a:rPr lang="uk-UA" dirty="0">
                <a:solidFill>
                  <a:srgbClr val="FFFF00"/>
                </a:solidFill>
              </a:rPr>
              <a:t>Усього в Україні налічується </a:t>
            </a:r>
            <a:r>
              <a:rPr lang="uk-UA" b="1" dirty="0">
                <a:solidFill>
                  <a:srgbClr val="FFFF00"/>
                </a:solidFill>
              </a:rPr>
              <a:t>близько 300 видів отруйних рослин.</a:t>
            </a:r>
          </a:p>
        </p:txBody>
      </p:sp>
      <p:pic>
        <p:nvPicPr>
          <p:cNvPr id="3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BA3803F6-BA73-49B5-9764-3453C4FB3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516" y="919163"/>
            <a:ext cx="1753466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7188DF7-8063-43B9-A663-2178B15C186D}"/>
              </a:ext>
            </a:extLst>
          </p:cNvPr>
          <p:cNvSpPr txBox="1">
            <a:spLocks/>
          </p:cNvSpPr>
          <p:nvPr/>
        </p:nvSpPr>
        <p:spPr>
          <a:xfrm>
            <a:off x="2118597" y="2817811"/>
            <a:ext cx="8020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FFFF00"/>
                </a:solidFill>
              </a:rPr>
              <a:t>Всі отруйні рослини належать </a:t>
            </a:r>
          </a:p>
          <a:p>
            <a:r>
              <a:rPr lang="uk-UA" b="1" dirty="0">
                <a:solidFill>
                  <a:srgbClr val="FFFF00"/>
                </a:solidFill>
              </a:rPr>
              <a:t>і до лікарських.</a:t>
            </a:r>
          </a:p>
        </p:txBody>
      </p:sp>
      <p:pic>
        <p:nvPicPr>
          <p:cNvPr id="8196" name="Picture 4" descr="⬇ Скачать картинки Символ аптеки, стоковые фото Символ аптеки в хорошем  качестве | Depositphotos">
            <a:extLst>
              <a:ext uri="{FF2B5EF4-FFF2-40B4-BE49-F238E27FC236}">
                <a16:creationId xmlns:a16="http://schemas.microsoft.com/office/drawing/2014/main" id="{8BFE0E32-00A8-4B0B-B6CE-1AA7D87B5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6" t="12531" r="15182" b="16350"/>
          <a:stretch/>
        </p:blipFill>
        <p:spPr bwMode="auto">
          <a:xfrm>
            <a:off x="9388195" y="2481263"/>
            <a:ext cx="1881903" cy="195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Червона книга України. Вони чекають нашу допомогу. :: BookForum">
            <a:extLst>
              <a:ext uri="{FF2B5EF4-FFF2-40B4-BE49-F238E27FC236}">
                <a16:creationId xmlns:a16="http://schemas.microsoft.com/office/drawing/2014/main" id="{4CA8AADD-652A-426D-895C-D5100853E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8195" y="4795837"/>
            <a:ext cx="1497012" cy="186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68703AA-F12C-45BB-BA15-B50BAEB01B54}"/>
              </a:ext>
            </a:extLst>
          </p:cNvPr>
          <p:cNvSpPr txBox="1">
            <a:spLocks/>
          </p:cNvSpPr>
          <p:nvPr/>
        </p:nvSpPr>
        <p:spPr>
          <a:xfrm>
            <a:off x="1368145" y="5065181"/>
            <a:ext cx="8020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FFFF00"/>
                </a:solidFill>
              </a:rPr>
              <a:t>Деякі отруйні рослини занесені до Червоної книги 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213943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6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33A88E4-9635-4A29-BB20-D9CB8CA4CAD8}"/>
              </a:ext>
            </a:extLst>
          </p:cNvPr>
          <p:cNvSpPr txBox="1">
            <a:spLocks/>
          </p:cNvSpPr>
          <p:nvPr/>
        </p:nvSpPr>
        <p:spPr>
          <a:xfrm>
            <a:off x="190499" y="1752600"/>
            <a:ext cx="11811001" cy="2971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Ніколи не куштуй </a:t>
            </a:r>
          </a:p>
          <a:p>
            <a:pPr algn="ctr"/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незнайомі плоди!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1126405-16FA-4C3F-9FAB-BA951614F8AA}"/>
              </a:ext>
            </a:extLst>
          </p:cNvPr>
          <p:cNvSpPr txBox="1">
            <a:spLocks/>
          </p:cNvSpPr>
          <p:nvPr/>
        </p:nvSpPr>
        <p:spPr>
          <a:xfrm>
            <a:off x="285749" y="4133850"/>
            <a:ext cx="11811001" cy="2971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 не нюхай квіти </a:t>
            </a:r>
          </a:p>
          <a:p>
            <a:pPr algn="ctr"/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незнайомих рослин!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A455144-A0C1-40F6-8A2C-132FCC770C13}"/>
              </a:ext>
            </a:extLst>
          </p:cNvPr>
          <p:cNvSpPr txBox="1">
            <a:spLocks/>
          </p:cNvSpPr>
          <p:nvPr/>
        </p:nvSpPr>
        <p:spPr>
          <a:xfrm>
            <a:off x="380999" y="-628650"/>
            <a:ext cx="11811001" cy="2971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чіпай отруйну рослину !</a:t>
            </a:r>
          </a:p>
        </p:txBody>
      </p:sp>
    </p:spTree>
    <p:extLst>
      <p:ext uri="{BB962C8B-B14F-4D97-AF65-F5344CB8AC3E}">
        <p14:creationId xmlns:p14="http://schemas.microsoft.com/office/powerpoint/2010/main" val="129195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ACE1C-57FD-4BC9-9F13-F168D1794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0"/>
            <a:ext cx="5295900" cy="3105150"/>
          </a:xfrm>
        </p:spPr>
        <p:txBody>
          <a:bodyPr>
            <a:normAutofit/>
          </a:bodyPr>
          <a:lstStyle/>
          <a:p>
            <a:r>
              <a:rPr lang="uk-UA" sz="7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Знай!</a:t>
            </a:r>
            <a:b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Оберігай! </a:t>
            </a:r>
            <a:b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Стережися!</a:t>
            </a:r>
          </a:p>
        </p:txBody>
      </p:sp>
      <p:pic>
        <p:nvPicPr>
          <p:cNvPr id="4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42DF6DB8-E954-4BE5-9E22-011EE7FBA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351" y="1820261"/>
            <a:ext cx="1460101" cy="128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02D80041-BEE2-4E4C-BFAD-8614C9A3F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460" y="3144621"/>
            <a:ext cx="83577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3600" dirty="0"/>
              <a:t>Впізнай та назви  отруйну  рослину.</a:t>
            </a:r>
            <a:endParaRPr lang="ru-RU" altLang="uk-UA" sz="3600" dirty="0"/>
          </a:p>
        </p:txBody>
      </p:sp>
      <p:pic>
        <p:nvPicPr>
          <p:cNvPr id="8" name="Picture 4" descr="Рослина омела біла його властивості користь">
            <a:extLst>
              <a:ext uri="{FF2B5EF4-FFF2-40B4-BE49-F238E27FC236}">
                <a16:creationId xmlns:a16="http://schemas.microsoft.com/office/drawing/2014/main" id="{9B17DE45-B119-4569-95DD-19DEBCDE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34458" y="4470129"/>
            <a:ext cx="2601248" cy="173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1">
            <a:extLst>
              <a:ext uri="{FF2B5EF4-FFF2-40B4-BE49-F238E27FC236}">
                <a16:creationId xmlns:a16="http://schemas.microsoft.com/office/drawing/2014/main" id="{0BF564E5-461D-4012-9BB6-3B205226C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723" y="4126620"/>
            <a:ext cx="1830819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Рослини не тільки лікарські….. (продовження)">
            <a:extLst>
              <a:ext uri="{FF2B5EF4-FFF2-40B4-BE49-F238E27FC236}">
                <a16:creationId xmlns:a16="http://schemas.microsoft.com/office/drawing/2014/main" id="{095C3951-1DD9-4531-8C20-9DF5A5B5E8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0" r="6512"/>
          <a:stretch/>
        </p:blipFill>
        <p:spPr bwMode="auto">
          <a:xfrm>
            <a:off x="3667933" y="4326871"/>
            <a:ext cx="2080201" cy="221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E0ABD18-912A-4755-9F90-4B29D568E7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5"/>
          <a:stretch/>
        </p:blipFill>
        <p:spPr bwMode="auto">
          <a:xfrm>
            <a:off x="5800525" y="3903785"/>
            <a:ext cx="2302701" cy="286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13">
            <a:extLst>
              <a:ext uri="{FF2B5EF4-FFF2-40B4-BE49-F238E27FC236}">
                <a16:creationId xmlns:a16="http://schemas.microsoft.com/office/drawing/2014/main" id="{FC277150-0CD5-4D23-A3CA-3845D3448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1"/>
          <a:stretch/>
        </p:blipFill>
        <p:spPr bwMode="auto">
          <a:xfrm>
            <a:off x="7985508" y="4035671"/>
            <a:ext cx="2302701" cy="260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3">
            <a:extLst>
              <a:ext uri="{FF2B5EF4-FFF2-40B4-BE49-F238E27FC236}">
                <a16:creationId xmlns:a16="http://schemas.microsoft.com/office/drawing/2014/main" id="{3127E78A-C20F-4891-8183-5B3A6AFD17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2" r="19312"/>
          <a:stretch/>
        </p:blipFill>
        <p:spPr bwMode="auto">
          <a:xfrm>
            <a:off x="10338278" y="3663655"/>
            <a:ext cx="1853722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881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0216331-A58D-42BE-9338-F9364E272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b="1" u="sng" dirty="0">
                <a:solidFill>
                  <a:schemeClr val="bg1"/>
                </a:solidFill>
              </a:rPr>
              <a:t>Конвалія звичайна</a:t>
            </a:r>
          </a:p>
        </p:txBody>
      </p:sp>
      <p:pic>
        <p:nvPicPr>
          <p:cNvPr id="5" name="Picture 5" descr="6">
            <a:extLst>
              <a:ext uri="{FF2B5EF4-FFF2-40B4-BE49-F238E27FC236}">
                <a16:creationId xmlns:a16="http://schemas.microsoft.com/office/drawing/2014/main" id="{391A8172-356A-4BB2-B1B0-6764B06D6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93" y="1903446"/>
            <a:ext cx="6606072" cy="4954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1">
            <a:extLst>
              <a:ext uri="{FF2B5EF4-FFF2-40B4-BE49-F238E27FC236}">
                <a16:creationId xmlns:a16="http://schemas.microsoft.com/office/drawing/2014/main" id="{221D6361-DBDF-462F-9B9E-4D7F4876A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582" y="1676400"/>
            <a:ext cx="39211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BE5A2D74-7D76-4F43-B093-2A92A0173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265" y="4762500"/>
            <a:ext cx="238125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832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0216331-A58D-42BE-9338-F9364E272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-187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6000" b="1" u="sng" dirty="0">
                <a:solidFill>
                  <a:schemeClr val="bg1"/>
                </a:solidFill>
              </a:rPr>
              <a:t>Вовчі ягоди </a:t>
            </a:r>
            <a:r>
              <a:rPr lang="uk-UA" altLang="uk-UA" sz="6000" dirty="0"/>
              <a:t>(вовче лико)</a:t>
            </a:r>
            <a:endParaRPr lang="uk-UA" sz="6000" b="1" u="sng" dirty="0">
              <a:solidFill>
                <a:schemeClr val="bg1"/>
              </a:solidFill>
            </a:endParaRPr>
          </a:p>
        </p:txBody>
      </p:sp>
      <p:pic>
        <p:nvPicPr>
          <p:cNvPr id="8" name="Picture 7" descr="1">
            <a:extLst>
              <a:ext uri="{FF2B5EF4-FFF2-40B4-BE49-F238E27FC236}">
                <a16:creationId xmlns:a16="http://schemas.microsoft.com/office/drawing/2014/main" id="{88D99B36-B5B5-4C4B-A091-C9E2D9688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5" y="855191"/>
            <a:ext cx="4781315" cy="4653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3">
            <a:extLst>
              <a:ext uri="{FF2B5EF4-FFF2-40B4-BE49-F238E27FC236}">
                <a16:creationId xmlns:a16="http://schemas.microsoft.com/office/drawing/2014/main" id="{D89D81C5-2373-4312-831A-793916FF6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737" y="982172"/>
            <a:ext cx="4344908" cy="439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BE5A2D74-7D76-4F43-B093-2A92A0173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864" y="2579067"/>
            <a:ext cx="3256678" cy="286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ACC325B-C90D-4652-B5FA-CDE3DC4CB0FB}"/>
              </a:ext>
            </a:extLst>
          </p:cNvPr>
          <p:cNvSpPr txBox="1"/>
          <p:nvPr/>
        </p:nvSpPr>
        <p:spPr>
          <a:xfrm>
            <a:off x="170355" y="5508435"/>
            <a:ext cx="114251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r>
              <a:rPr lang="uk-UA" altLang="uk-UA" sz="1800" dirty="0"/>
              <a:t>Це вовчі ягоди звичайні. У народі за свою особливість важко ламатися вони отримали назву «вовче лико» — ніби це лико тільки вовкам дерти, а не людям. Інші любителі весняних букетів, щоб усе ж таки відірвати гілку від стовбура, користуються зубами. Це небезпечно! У роті й на губах після такої спроби залишаються болючі виразки, які ще довго не гоїтимуться. 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0E70E3AC-0725-4D5A-96AA-E38F5F664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9761" y="1354468"/>
            <a:ext cx="294888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uk-UA" altLang="uk-UA" dirty="0">
                <a:solidFill>
                  <a:schemeClr val="bg1"/>
                </a:solidFill>
              </a:rPr>
              <a:t>  Не спокусіться ягодами!</a:t>
            </a:r>
          </a:p>
          <a:p>
            <a:pPr algn="l" eaLnBrk="1" hangingPunct="1"/>
            <a:r>
              <a:rPr lang="uk-UA" altLang="uk-UA" dirty="0">
                <a:solidFill>
                  <a:schemeClr val="bg1"/>
                </a:solidFill>
              </a:rPr>
              <a:t> Так само,</a:t>
            </a:r>
          </a:p>
          <a:p>
            <a:pPr algn="l" eaLnBrk="1" hangingPunct="1"/>
            <a:r>
              <a:rPr lang="uk-UA" altLang="uk-UA" dirty="0">
                <a:solidFill>
                  <a:schemeClr val="bg1"/>
                </a:solidFill>
              </a:rPr>
              <a:t> як й усі частини рослини,</a:t>
            </a:r>
          </a:p>
          <a:p>
            <a:pPr algn="l" eaLnBrk="1" hangingPunct="1"/>
            <a:r>
              <a:rPr lang="uk-UA" altLang="uk-UA" dirty="0">
                <a:solidFill>
                  <a:schemeClr val="bg1"/>
                </a:solidFill>
              </a:rPr>
              <a:t>  вони отруйні. </a:t>
            </a:r>
          </a:p>
        </p:txBody>
      </p:sp>
    </p:spTree>
    <p:extLst>
      <p:ext uri="{BB962C8B-B14F-4D97-AF65-F5344CB8AC3E}">
        <p14:creationId xmlns:p14="http://schemas.microsoft.com/office/powerpoint/2010/main" val="931953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599F3AC5-C823-4799-8D86-97042C2F6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381" y="-71825"/>
            <a:ext cx="12021645" cy="1325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uk-UA" sz="5300" b="1" dirty="0" err="1">
                <a:solidFill>
                  <a:schemeClr val="bg1"/>
                </a:solidFill>
              </a:rPr>
              <a:t>Беладонна</a:t>
            </a:r>
            <a:r>
              <a:rPr lang="ru-RU" altLang="uk-UA" sz="5300" b="1" dirty="0">
                <a:solidFill>
                  <a:schemeClr val="bg1"/>
                </a:solidFill>
              </a:rPr>
              <a:t> </a:t>
            </a:r>
            <a:r>
              <a:rPr lang="ru-RU" altLang="uk-UA" sz="5300" b="1" dirty="0" err="1">
                <a:solidFill>
                  <a:schemeClr val="bg1"/>
                </a:solidFill>
              </a:rPr>
              <a:t>звичайна</a:t>
            </a:r>
            <a:r>
              <a:rPr lang="ru-RU" altLang="uk-UA" sz="6000" dirty="0">
                <a:solidFill>
                  <a:schemeClr val="bg1"/>
                </a:solidFill>
              </a:rPr>
              <a:t> </a:t>
            </a:r>
            <a:r>
              <a:rPr lang="ru-RU" altLang="uk-UA" sz="6000" dirty="0"/>
              <a:t>(</a:t>
            </a:r>
            <a:r>
              <a:rPr lang="ru-RU" altLang="uk-UA" sz="4000" dirty="0"/>
              <a:t>красавка, сонник, </a:t>
            </a:r>
            <a:r>
              <a:rPr lang="ru-RU" altLang="uk-UA" sz="4000" dirty="0" err="1"/>
              <a:t>отруйниця</a:t>
            </a:r>
            <a:r>
              <a:rPr lang="ru-RU" altLang="uk-UA" sz="4000" dirty="0"/>
              <a:t>)</a:t>
            </a:r>
            <a:r>
              <a:rPr lang="ru-RU" altLang="uk-UA" sz="5400" dirty="0"/>
              <a:t> </a:t>
            </a:r>
          </a:p>
        </p:txBody>
      </p:sp>
      <p:pic>
        <p:nvPicPr>
          <p:cNvPr id="13" name="Picture 16" descr="13">
            <a:extLst>
              <a:ext uri="{FF2B5EF4-FFF2-40B4-BE49-F238E27FC236}">
                <a16:creationId xmlns:a16="http://schemas.microsoft.com/office/drawing/2014/main" id="{2EEA9ED2-9E45-4F8D-88C9-612616362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164" y="1090612"/>
            <a:ext cx="5753536" cy="519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BE5A2D74-7D76-4F43-B093-2A92A0173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703" y="3316327"/>
            <a:ext cx="3256678" cy="286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7">
            <a:extLst>
              <a:ext uri="{FF2B5EF4-FFF2-40B4-BE49-F238E27FC236}">
                <a16:creationId xmlns:a16="http://schemas.microsoft.com/office/drawing/2014/main" id="{0A5051A2-D333-420C-B83C-0328BE052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53" y="6182204"/>
            <a:ext cx="10887947" cy="57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522" rIns="0" bIns="9522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ru-RU" altLang="uk-UA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Беладонна</a:t>
            </a:r>
            <a:r>
              <a:rPr lang="ru-RU" altLang="uk-UA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звичайна</a:t>
            </a:r>
            <a:r>
              <a:rPr lang="ru-RU" altLang="uk-UA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смертельно </a:t>
            </a:r>
            <a:r>
              <a:rPr lang="ru-RU" altLang="uk-UA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отруйна</a:t>
            </a:r>
            <a:r>
              <a:rPr lang="ru-RU" altLang="uk-UA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рослина</a:t>
            </a:r>
            <a:r>
              <a:rPr lang="ru-RU" altLang="uk-UA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pic>
        <p:nvPicPr>
          <p:cNvPr id="15" name="Picture 6" descr="Червона книга України. Вони чекають нашу допомогу. :: BookForum">
            <a:extLst>
              <a:ext uri="{FF2B5EF4-FFF2-40B4-BE49-F238E27FC236}">
                <a16:creationId xmlns:a16="http://schemas.microsoft.com/office/drawing/2014/main" id="{5E87C9CF-0F98-4153-AF72-5E77CB711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483" y="921591"/>
            <a:ext cx="1497012" cy="186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90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7E248544-2014-4AE7-AD12-E9AE0AF38F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-427476"/>
            <a:ext cx="10515600" cy="2438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50000"/>
              </a:lnSpc>
            </a:pPr>
            <a:r>
              <a:rPr lang="ru-RU" altLang="uk-UA" sz="6600" b="1" dirty="0" err="1">
                <a:solidFill>
                  <a:schemeClr val="bg1"/>
                </a:solidFill>
              </a:rPr>
              <a:t>Блекота</a:t>
            </a:r>
            <a:r>
              <a:rPr lang="ru-RU" altLang="uk-UA" sz="6600" b="1" dirty="0">
                <a:solidFill>
                  <a:schemeClr val="bg1"/>
                </a:solidFill>
              </a:rPr>
              <a:t> </a:t>
            </a:r>
            <a:r>
              <a:rPr lang="ru-RU" altLang="uk-UA" sz="6600" b="1" dirty="0" err="1">
                <a:solidFill>
                  <a:schemeClr val="bg1"/>
                </a:solidFill>
              </a:rPr>
              <a:t>чорна</a:t>
            </a:r>
            <a:r>
              <a:rPr lang="ru-RU" altLang="uk-UA" sz="6600" b="1" dirty="0">
                <a:solidFill>
                  <a:schemeClr val="bg1"/>
                </a:solidFill>
              </a:rPr>
              <a:t> </a:t>
            </a:r>
            <a:r>
              <a:rPr lang="ru-RU" altLang="uk-UA" sz="3600" dirty="0"/>
              <a:t>(</a:t>
            </a:r>
            <a:r>
              <a:rPr lang="ru-RU" altLang="uk-UA" sz="3600" dirty="0" err="1"/>
              <a:t>білена</a:t>
            </a:r>
            <a:r>
              <a:rPr lang="ru-RU" altLang="uk-UA" sz="3600" dirty="0"/>
              <a:t>, </a:t>
            </a:r>
            <a:r>
              <a:rPr lang="ru-RU" altLang="uk-UA" sz="3600" dirty="0" err="1"/>
              <a:t>білун</a:t>
            </a:r>
            <a:r>
              <a:rPr lang="ru-RU" altLang="uk-UA" sz="3600" dirty="0"/>
              <a:t>, </a:t>
            </a:r>
            <a:r>
              <a:rPr lang="ru-RU" altLang="uk-UA" sz="3600" dirty="0" err="1"/>
              <a:t>блекіт</a:t>
            </a:r>
            <a:r>
              <a:rPr lang="ru-RU" altLang="uk-UA" sz="3600" dirty="0"/>
              <a:t>, </a:t>
            </a:r>
            <a:r>
              <a:rPr lang="ru-RU" altLang="uk-UA" sz="3600" dirty="0" err="1"/>
              <a:t>зубовик</a:t>
            </a:r>
            <a:r>
              <a:rPr lang="ru-RU" altLang="uk-UA" sz="3600" dirty="0"/>
              <a:t>, </a:t>
            </a:r>
            <a:r>
              <a:rPr lang="ru-RU" altLang="uk-UA" sz="3600" dirty="0" err="1"/>
              <a:t>люльник</a:t>
            </a:r>
            <a:r>
              <a:rPr lang="ru-RU" altLang="uk-UA" sz="3600" dirty="0"/>
              <a:t>, </a:t>
            </a:r>
            <a:r>
              <a:rPr lang="ru-RU" altLang="uk-UA" sz="3600" dirty="0" err="1"/>
              <a:t>люлюх</a:t>
            </a:r>
            <a:r>
              <a:rPr lang="ru-RU" altLang="uk-UA" sz="3600" dirty="0"/>
              <a:t>, </a:t>
            </a:r>
            <a:r>
              <a:rPr lang="ru-RU" altLang="uk-UA" sz="3600" dirty="0" err="1"/>
              <a:t>німиця</a:t>
            </a:r>
            <a:r>
              <a:rPr lang="ru-RU" altLang="uk-UA" sz="3600" dirty="0"/>
              <a:t>, собачий мак</a:t>
            </a:r>
            <a:r>
              <a:rPr lang="ru-RU" altLang="uk-UA" dirty="0">
                <a:solidFill>
                  <a:schemeClr val="bg1"/>
                </a:solidFill>
              </a:rPr>
              <a:t>)</a:t>
            </a:r>
            <a:r>
              <a:rPr lang="ru-RU" altLang="uk-UA" sz="66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Picture 6" descr="1">
            <a:extLst>
              <a:ext uri="{FF2B5EF4-FFF2-40B4-BE49-F238E27FC236}">
                <a16:creationId xmlns:a16="http://schemas.microsoft.com/office/drawing/2014/main" id="{CB873CCF-483B-44EA-9A00-FEF1C2E402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1" t="10286" b="13483"/>
          <a:stretch/>
        </p:blipFill>
        <p:spPr bwMode="auto">
          <a:xfrm>
            <a:off x="0" y="1445459"/>
            <a:ext cx="4781550" cy="53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BE5A2D74-7D76-4F43-B093-2A92A0173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86" y="2546664"/>
            <a:ext cx="3256678" cy="286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8">
            <a:extLst>
              <a:ext uri="{FF2B5EF4-FFF2-40B4-BE49-F238E27FC236}">
                <a16:creationId xmlns:a16="http://schemas.microsoft.com/office/drawing/2014/main" id="{0BE8C92D-85AA-4AB1-86EC-84620C2EE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331964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2400" b="1" dirty="0">
                <a:solidFill>
                  <a:srgbClr val="FFFF00"/>
                </a:solidFill>
              </a:rPr>
              <a:t>Обережно отрута!</a:t>
            </a:r>
            <a:endParaRPr lang="ru-RU" altLang="uk-UA" sz="2400" b="1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FFF8A2-66E5-4367-A32F-CF341621403B}"/>
              </a:ext>
            </a:extLst>
          </p:cNvPr>
          <p:cNvSpPr txBox="1"/>
          <p:nvPr/>
        </p:nvSpPr>
        <p:spPr>
          <a:xfrm>
            <a:off x="5114925" y="562437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r>
              <a:rPr lang="uk-UA" altLang="uk-UA" dirty="0"/>
              <a:t>Вислів: «</a:t>
            </a:r>
            <a:r>
              <a:rPr lang="uk-UA" altLang="uk-UA" b="1" dirty="0"/>
              <a:t>Блекоти об'ївся</a:t>
            </a:r>
            <a:r>
              <a:rPr lang="uk-UA" altLang="uk-UA" dirty="0"/>
              <a:t>». Зазвичай його вживають щодо людей, які поводяться не зовсім нормально. Цей вислів має підґрунтя, оскільки потрапляння в організм блекоти </a:t>
            </a:r>
            <a:r>
              <a:rPr lang="uk-UA" altLang="uk-UA" b="1" dirty="0"/>
              <a:t>значно порушує звичайну поведінку людини</a:t>
            </a:r>
            <a:r>
              <a:rPr lang="uk-UA" altLang="uk-U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4785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7E248544-2014-4AE7-AD12-E9AE0AF38F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84386"/>
            <a:ext cx="12192000" cy="2438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50000"/>
              </a:lnSpc>
            </a:pPr>
            <a:r>
              <a:rPr lang="ru-RU" altLang="uk-UA" sz="6600" b="1" dirty="0" err="1">
                <a:solidFill>
                  <a:schemeClr val="bg1"/>
                </a:solidFill>
              </a:rPr>
              <a:t>Паслін</a:t>
            </a:r>
            <a:r>
              <a:rPr lang="ru-RU" altLang="uk-UA" sz="6600" b="1" dirty="0">
                <a:solidFill>
                  <a:schemeClr val="bg1"/>
                </a:solidFill>
              </a:rPr>
              <a:t>  </a:t>
            </a:r>
            <a:r>
              <a:rPr lang="ru-RU" altLang="uk-UA" sz="6600" b="1" dirty="0" err="1">
                <a:solidFill>
                  <a:schemeClr val="bg1"/>
                </a:solidFill>
              </a:rPr>
              <a:t>звичайний</a:t>
            </a:r>
            <a:r>
              <a:rPr lang="ru-RU" altLang="uk-UA" sz="3600" dirty="0"/>
              <a:t>(</a:t>
            </a:r>
            <a:r>
              <a:rPr lang="uk-UA" altLang="uk-UA" sz="3600" dirty="0" err="1"/>
              <a:t>слинник</a:t>
            </a:r>
            <a:r>
              <a:rPr lang="uk-UA" altLang="uk-UA" sz="3600" dirty="0"/>
              <a:t>, </a:t>
            </a:r>
            <a:r>
              <a:rPr lang="uk-UA" altLang="uk-UA" sz="3600" dirty="0" err="1"/>
              <a:t>песі</a:t>
            </a:r>
            <a:r>
              <a:rPr lang="uk-UA" altLang="uk-UA" sz="3600" dirty="0"/>
              <a:t> ягоди, глисник, </a:t>
            </a:r>
            <a:r>
              <a:rPr lang="uk-UA" altLang="uk-UA" sz="3600" dirty="0" err="1"/>
              <a:t>глисняк</a:t>
            </a:r>
            <a:r>
              <a:rPr lang="uk-UA" altLang="uk-UA" sz="3600" dirty="0"/>
              <a:t>)</a:t>
            </a:r>
            <a:r>
              <a:rPr lang="ru-RU" altLang="uk-UA" sz="66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7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BE5A2D74-7D76-4F43-B093-2A92A0173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799" y="3835251"/>
            <a:ext cx="3256678" cy="286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8">
            <a:extLst>
              <a:ext uri="{FF2B5EF4-FFF2-40B4-BE49-F238E27FC236}">
                <a16:creationId xmlns:a16="http://schemas.microsoft.com/office/drawing/2014/main" id="{0BE8C92D-85AA-4AB1-86EC-84620C2EE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6799" y="29718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2400" b="1" dirty="0">
                <a:solidFill>
                  <a:srgbClr val="FFFF00"/>
                </a:solidFill>
              </a:rPr>
              <a:t>Обережно отрута!</a:t>
            </a:r>
            <a:endParaRPr lang="ru-RU" altLang="uk-UA" sz="2400" b="1" dirty="0">
              <a:solidFill>
                <a:srgbClr val="FFFF00"/>
              </a:solidFill>
            </a:endParaRPr>
          </a:p>
        </p:txBody>
      </p:sp>
      <p:pic>
        <p:nvPicPr>
          <p:cNvPr id="8" name="Picture 5" descr="2">
            <a:extLst>
              <a:ext uri="{FF2B5EF4-FFF2-40B4-BE49-F238E27FC236}">
                <a16:creationId xmlns:a16="http://schemas.microsoft.com/office/drawing/2014/main" id="{EF04B961-5DCF-4CAE-8343-5DAB900A8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1"/>
          <a:stretch/>
        </p:blipFill>
        <p:spPr bwMode="auto">
          <a:xfrm>
            <a:off x="0" y="1422127"/>
            <a:ext cx="3747294" cy="264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6">
            <a:extLst>
              <a:ext uri="{FF2B5EF4-FFF2-40B4-BE49-F238E27FC236}">
                <a16:creationId xmlns:a16="http://schemas.microsoft.com/office/drawing/2014/main" id="{9A2C5969-CCA0-40BE-B5F3-BBC151631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1240"/>
            <a:ext cx="4129013" cy="309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1">
            <a:extLst>
              <a:ext uri="{FF2B5EF4-FFF2-40B4-BE49-F238E27FC236}">
                <a16:creationId xmlns:a16="http://schemas.microsoft.com/office/drawing/2014/main" id="{5CE0DA9A-0929-4C3C-BC4A-13BE426DA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63" y="2362200"/>
            <a:ext cx="463073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0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7E248544-2014-4AE7-AD12-E9AE0AF38F0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71750" y="0"/>
            <a:ext cx="9620250" cy="2438400"/>
          </a:xfrm>
        </p:spPr>
        <p:txBody>
          <a:bodyPr>
            <a:normAutofit/>
          </a:bodyPr>
          <a:lstStyle/>
          <a:p>
            <a:pPr algn="r" eaLnBrk="1" hangingPunct="1">
              <a:lnSpc>
                <a:spcPct val="50000"/>
              </a:lnSpc>
            </a:pPr>
            <a:r>
              <a:rPr lang="ru-RU" altLang="uk-UA" sz="6600" b="1" dirty="0">
                <a:solidFill>
                  <a:schemeClr val="bg1"/>
                </a:solidFill>
              </a:rPr>
              <a:t>                         </a:t>
            </a:r>
            <a:r>
              <a:rPr lang="ru-RU" altLang="uk-UA" sz="6600" b="1" dirty="0" err="1">
                <a:solidFill>
                  <a:schemeClr val="bg1"/>
                </a:solidFill>
              </a:rPr>
              <a:t>Борщівник</a:t>
            </a:r>
            <a:r>
              <a:rPr lang="ru-RU" altLang="uk-UA" sz="6600" b="1" dirty="0">
                <a:solidFill>
                  <a:schemeClr val="bg1"/>
                </a:solidFill>
              </a:rPr>
              <a:t>        </a:t>
            </a:r>
            <a:r>
              <a:rPr lang="ru-RU" altLang="uk-UA" sz="6600" b="1" dirty="0" err="1">
                <a:solidFill>
                  <a:schemeClr val="bg1"/>
                </a:solidFill>
              </a:rPr>
              <a:t>Сосновського</a:t>
            </a:r>
            <a:r>
              <a:rPr lang="ru-RU" altLang="uk-UA" sz="6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0BE8C92D-85AA-4AB1-86EC-84620C2EE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77" y="3144129"/>
            <a:ext cx="38862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5400" b="1" dirty="0">
                <a:solidFill>
                  <a:srgbClr val="FFFF00"/>
                </a:solidFill>
              </a:rPr>
              <a:t>Обережно! Отрута!</a:t>
            </a:r>
            <a:endParaRPr lang="ru-RU" altLang="uk-UA" sz="5400" b="1" dirty="0">
              <a:solidFill>
                <a:srgbClr val="FFFF00"/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1567FF3-5DEE-4A7A-B253-E3292CE97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5165377" cy="688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BE5A2D74-7D76-4F43-B093-2A92A0173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38" y="4021292"/>
            <a:ext cx="3256678" cy="286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805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4F916-2338-4D10-9C62-8437B9216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41287"/>
            <a:ext cx="10515600" cy="1325563"/>
          </a:xfrm>
        </p:spPr>
        <p:txBody>
          <a:bodyPr>
            <a:normAutofit/>
          </a:bodyPr>
          <a:lstStyle/>
          <a:p>
            <a:r>
              <a:rPr lang="uk-UA" sz="7200" dirty="0">
                <a:solidFill>
                  <a:schemeClr val="bg1"/>
                </a:solidFill>
              </a:rPr>
              <a:t>Дурман звичайний</a:t>
            </a:r>
          </a:p>
        </p:txBody>
      </p:sp>
      <p:pic>
        <p:nvPicPr>
          <p:cNvPr id="1028" name="Picture 4" descr="Рослини не тільки лікарські….. (продовження)">
            <a:extLst>
              <a:ext uri="{FF2B5EF4-FFF2-40B4-BE49-F238E27FC236}">
                <a16:creationId xmlns:a16="http://schemas.microsoft.com/office/drawing/2014/main" id="{857558D9-CF76-477E-89B5-AA039D78D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2" r="6512"/>
          <a:stretch/>
        </p:blipFill>
        <p:spPr bwMode="auto">
          <a:xfrm>
            <a:off x="0" y="1458473"/>
            <a:ext cx="714375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37DBF099-A61D-4F77-A891-5CA25D91D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466" y="3992123"/>
            <a:ext cx="3256678" cy="286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D75BE1-DEBE-4AC9-81AC-B5E4B264CC64}"/>
              </a:ext>
            </a:extLst>
          </p:cNvPr>
          <p:cNvSpPr txBox="1"/>
          <p:nvPr/>
        </p:nvSpPr>
        <p:spPr>
          <a:xfrm>
            <a:off x="7143750" y="1759990"/>
            <a:ext cx="6143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Вся рослина отруйна.</a:t>
            </a:r>
            <a:endParaRPr lang="uk-UA" sz="3600" dirty="0">
              <a:solidFill>
                <a:srgbClr val="FFFF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37138E-F7B8-4CAA-99DF-F185BD26E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177" y="3429000"/>
            <a:ext cx="38862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5400" b="1" dirty="0">
                <a:solidFill>
                  <a:srgbClr val="FFFF00"/>
                </a:solidFill>
              </a:rPr>
              <a:t>Обережно! Отрута!</a:t>
            </a:r>
            <a:endParaRPr lang="ru-RU" altLang="uk-UA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916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7E248544-2014-4AE7-AD12-E9AE0AF38F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84386"/>
            <a:ext cx="12192000" cy="2438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50000"/>
              </a:lnSpc>
            </a:pPr>
            <a:r>
              <a:rPr lang="ru-RU" altLang="uk-UA" sz="6600" b="1" dirty="0">
                <a:solidFill>
                  <a:schemeClr val="bg1"/>
                </a:solidFill>
              </a:rPr>
              <a:t>Омела </a:t>
            </a:r>
            <a:r>
              <a:rPr lang="ru-RU" altLang="uk-UA" sz="6600" b="1" dirty="0" err="1">
                <a:solidFill>
                  <a:schemeClr val="bg1"/>
                </a:solidFill>
              </a:rPr>
              <a:t>біла</a:t>
            </a:r>
            <a:r>
              <a:rPr lang="ru-RU" altLang="uk-UA" sz="6600" b="1" dirty="0">
                <a:solidFill>
                  <a:schemeClr val="bg1"/>
                </a:solidFill>
              </a:rPr>
              <a:t> </a:t>
            </a:r>
            <a:r>
              <a:rPr lang="ru-RU" altLang="uk-UA" sz="3600" dirty="0"/>
              <a:t>(</a:t>
            </a:r>
            <a:r>
              <a:rPr lang="uk-UA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sz="36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баб'ячий прокльон</a:t>
            </a:r>
            <a:r>
              <a:rPr lang="uk-UA" altLang="uk-UA" sz="3600" dirty="0"/>
              <a:t>)</a:t>
            </a:r>
            <a:r>
              <a:rPr lang="ru-RU" altLang="uk-UA" sz="6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0BE8C92D-85AA-4AB1-86EC-84620C2EE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646" y="2281163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2400" b="1" dirty="0">
                <a:solidFill>
                  <a:srgbClr val="FFFF00"/>
                </a:solidFill>
              </a:rPr>
              <a:t>Обережно отрута!</a:t>
            </a:r>
            <a:endParaRPr lang="ru-RU" altLang="uk-UA" sz="2400" b="1" dirty="0">
              <a:solidFill>
                <a:srgbClr val="FFFF00"/>
              </a:solidFill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1FE0D50A-9169-4E13-9970-D3115ABFF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0" y="1614778"/>
            <a:ext cx="416956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Рослина омела біла його властивості користь">
            <a:extLst>
              <a:ext uri="{FF2B5EF4-FFF2-40B4-BE49-F238E27FC236}">
                <a16:creationId xmlns:a16="http://schemas.microsoft.com/office/drawing/2014/main" id="{0E8B36F9-A749-448A-8B01-72ABEC217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32301" y="2601976"/>
            <a:ext cx="5086521" cy="338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8" descr="ÐÐ°ÑÑÐ¸Ð½ÐºÐ¸ Ð¿Ð¾ Ð·Ð°Ð¿ÑÐ¾ÑÑ Ð·Ð½Ð°Ðº Ð¾Ð±ÐµÑÐµÐ¶Ð½Ð¾ Ð¾ÑÑÑÑÐ°">
            <a:extLst>
              <a:ext uri="{FF2B5EF4-FFF2-40B4-BE49-F238E27FC236}">
                <a16:creationId xmlns:a16="http://schemas.microsoft.com/office/drawing/2014/main" id="{BE5A2D74-7D76-4F43-B093-2A92A0173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64" y="3973074"/>
            <a:ext cx="3256678" cy="286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91020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289</Words>
  <Application>Microsoft Office PowerPoint</Application>
  <PresentationFormat>Широкоэкранный</PresentationFormat>
  <Paragraphs>40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Знай! Оберігай!  Стережися!</vt:lpstr>
      <vt:lpstr>Конвалія звичайна</vt:lpstr>
      <vt:lpstr>Вовчі ягоди (вовче лико)</vt:lpstr>
      <vt:lpstr>Беладонна звичайна (красавка, сонник, отруйниця) </vt:lpstr>
      <vt:lpstr>Блекота чорна (білена, білун, блекіт, зубовик, люльник, люлюх, німиця, собачий мак) </vt:lpstr>
      <vt:lpstr>Паслін  звичайний(слинник, песі ягоди, глисник, глисняк) </vt:lpstr>
      <vt:lpstr>                         Борщівник        Сосновського </vt:lpstr>
      <vt:lpstr>Дурман звичайний</vt:lpstr>
      <vt:lpstr>Омела біла ( баб'ячий прокльон) </vt:lpstr>
      <vt:lpstr> Усього в Україні налічується близько 300 видів отруйних рослин.</vt:lpstr>
      <vt:lpstr>Презентация PowerPoint</vt:lpstr>
      <vt:lpstr>Знай! Оберігай!  Стережися!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Знай, оберігай стережися!</dc:title>
  <dc:creator>Максим</dc:creator>
  <cp:lastModifiedBy>Максим</cp:lastModifiedBy>
  <cp:revision>2</cp:revision>
  <dcterms:created xsi:type="dcterms:W3CDTF">2022-11-14T19:07:07Z</dcterms:created>
  <dcterms:modified xsi:type="dcterms:W3CDTF">2022-11-14T21:00:23Z</dcterms:modified>
</cp:coreProperties>
</file>