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4"/>
  </p:notesMasterIdLst>
  <p:sldIdLst>
    <p:sldId id="273" r:id="rId2"/>
    <p:sldId id="274" r:id="rId3"/>
    <p:sldId id="275" r:id="rId4"/>
    <p:sldId id="256" r:id="rId5"/>
    <p:sldId id="272" r:id="rId6"/>
    <p:sldId id="271" r:id="rId7"/>
    <p:sldId id="258" r:id="rId8"/>
    <p:sldId id="277" r:id="rId9"/>
    <p:sldId id="276" r:id="rId10"/>
    <p:sldId id="278" r:id="rId11"/>
    <p:sldId id="270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72" autoAdjust="0"/>
    <p:restoredTop sz="94660"/>
  </p:normalViewPr>
  <p:slideViewPr>
    <p:cSldViewPr snapToGrid="0">
      <p:cViewPr>
        <p:scale>
          <a:sx n="75" d="100"/>
          <a:sy n="75" d="100"/>
        </p:scale>
        <p:origin x="54" y="-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A8B8-C2BC-44B1-9A97-FAE469939C6E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29ED0-CB53-4989-9736-5D13F14F8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9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29ED0-CB53-4989-9736-5D13F14F84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062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AA86AA39-3AC3-404B-BE5A-55009B9B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425" y="218477"/>
            <a:ext cx="6935372" cy="1639731"/>
          </a:xfrm>
        </p:spPr>
        <p:txBody>
          <a:bodyPr/>
          <a:lstStyle/>
          <a:p>
            <a:r>
              <a:rPr lang="uk-UA" dirty="0"/>
              <a:t>Полічи гроші. </a:t>
            </a:r>
            <a:br>
              <a:rPr lang="uk-UA" dirty="0"/>
            </a:br>
            <a:r>
              <a:rPr lang="uk-UA" dirty="0" err="1"/>
              <a:t>Запиши</a:t>
            </a:r>
            <a:r>
              <a:rPr lang="uk-UA" dirty="0"/>
              <a:t>, як обчислюєш.</a:t>
            </a:r>
            <a:br>
              <a:rPr lang="uk-UA" dirty="0"/>
            </a:br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9426197" y="51067"/>
            <a:ext cx="2740190" cy="201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A0CF44D6-D2C0-4308-B783-8EE55ECA3F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23085" r="51906" b="56318"/>
          <a:stretch/>
        </p:blipFill>
        <p:spPr bwMode="auto">
          <a:xfrm>
            <a:off x="335735" y="2780335"/>
            <a:ext cx="3604542" cy="185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1AF00D76-89FF-4BB9-BBF2-C34BD8AF8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49" b="97838" l="0" r="262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5663"/>
          <a:stretch/>
        </p:blipFill>
        <p:spPr bwMode="auto">
          <a:xfrm>
            <a:off x="4191513" y="3072988"/>
            <a:ext cx="1475073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A64BEFBA-79A5-43D2-8D2B-F1BDB25B4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2" b="47838" l="50676" r="7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7" r="24805" b="50000"/>
          <a:stretch/>
        </p:blipFill>
        <p:spPr bwMode="auto">
          <a:xfrm>
            <a:off x="6007328" y="2874281"/>
            <a:ext cx="1738896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43284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879892" y="128266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491107" y="829394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2кг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843284" y="1576208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582120" y="237087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4кг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704936" y="3035325"/>
            <a:ext cx="36479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922905-A695-4E28-8991-49C54BDA627A}"/>
              </a:ext>
            </a:extLst>
          </p:cNvPr>
          <p:cNvSpPr txBox="1"/>
          <p:nvPr/>
        </p:nvSpPr>
        <p:spPr>
          <a:xfrm>
            <a:off x="3627546" y="3829991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877EF778-ED67-4702-9E29-9C36753B76F6}"/>
              </a:ext>
            </a:extLst>
          </p:cNvPr>
          <p:cNvSpPr/>
          <p:nvPr/>
        </p:nvSpPr>
        <p:spPr>
          <a:xfrm>
            <a:off x="4776650" y="865891"/>
            <a:ext cx="861459" cy="218885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D5C545-FD9E-4413-B169-7E1E11CF0651}"/>
              </a:ext>
            </a:extLst>
          </p:cNvPr>
          <p:cNvSpPr txBox="1"/>
          <p:nvPr/>
        </p:nvSpPr>
        <p:spPr>
          <a:xfrm>
            <a:off x="3357261" y="3807249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кг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83DCFFB-458F-4D0D-A04C-DF1B74499710}"/>
              </a:ext>
            </a:extLst>
          </p:cNvPr>
          <p:cNvCxnSpPr>
            <a:cxnSpLocks/>
          </p:cNvCxnSpPr>
          <p:nvPr/>
        </p:nvCxnSpPr>
        <p:spPr>
          <a:xfrm>
            <a:off x="4827971" y="4222747"/>
            <a:ext cx="23976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BEEF2D1-B37C-4EB1-A8CB-ED1942E00A98}"/>
              </a:ext>
            </a:extLst>
          </p:cNvPr>
          <p:cNvCxnSpPr>
            <a:cxnSpLocks/>
          </p:cNvCxnSpPr>
          <p:nvPr/>
        </p:nvCxnSpPr>
        <p:spPr>
          <a:xfrm flipH="1" flipV="1">
            <a:off x="7214754" y="2055317"/>
            <a:ext cx="10879" cy="21232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DD021E0E-6364-48D2-99FF-4AF792F5155D}"/>
              </a:ext>
            </a:extLst>
          </p:cNvPr>
          <p:cNvCxnSpPr/>
          <p:nvPr/>
        </p:nvCxnSpPr>
        <p:spPr>
          <a:xfrm flipH="1">
            <a:off x="6386507" y="2055317"/>
            <a:ext cx="83912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1121432-88CA-4F2E-82A1-E9724FD3BEF9}"/>
              </a:ext>
            </a:extLst>
          </p:cNvPr>
          <p:cNvSpPr/>
          <p:nvPr/>
        </p:nvSpPr>
        <p:spPr>
          <a:xfrm>
            <a:off x="5736252" y="1660391"/>
            <a:ext cx="518901" cy="71048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121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18" grpId="0"/>
      <p:bldP spid="21" grpId="0"/>
      <p:bldP spid="3" grpId="0" animBg="1"/>
      <p:bldP spid="23" grpId="0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1716087" y="1556603"/>
            <a:ext cx="91805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</a:rPr>
              <a:t>  </a:t>
            </a:r>
            <a:r>
              <a:rPr lang="uk-UA" sz="4800" dirty="0"/>
              <a:t>Склади короткі записи і </a:t>
            </a:r>
            <a:r>
              <a:rPr lang="uk-UA" sz="4800"/>
              <a:t>розв’яжи задачі</a:t>
            </a:r>
          </a:p>
          <a:p>
            <a:pPr algn="ctr"/>
            <a:endParaRPr lang="uk-UA" sz="4800" dirty="0"/>
          </a:p>
          <a:p>
            <a:pPr algn="ctr"/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27 задача 2  (1), </a:t>
            </a:r>
          </a:p>
          <a:p>
            <a:pPr algn="ctr"/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28 задача 2</a:t>
            </a:r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2027417" y="1729085"/>
            <a:ext cx="813716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Успіхів!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9426197" y="51067"/>
            <a:ext cx="2740190" cy="201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46B694A0-360D-4BB6-BAB9-B083E1E79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 rot="16200000">
            <a:off x="9351467" y="3363429"/>
            <a:ext cx="3224733" cy="16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9DDF8523-E469-43DB-ADDC-5318490F4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 rot="16200000">
            <a:off x="4800224" y="3107559"/>
            <a:ext cx="3777026" cy="20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8E1952F9-6B2F-45C8-A926-35657BF454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216" r="12017" b="78881"/>
          <a:stretch/>
        </p:blipFill>
        <p:spPr bwMode="auto">
          <a:xfrm rot="16200000">
            <a:off x="6927652" y="3185750"/>
            <a:ext cx="3742414" cy="187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DA8D4082-69E7-4E10-9684-92DF39E88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811" b="94865" l="51486" r="74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52" t="50000" r="25035"/>
          <a:stretch/>
        </p:blipFill>
        <p:spPr bwMode="auto">
          <a:xfrm>
            <a:off x="110984" y="3592016"/>
            <a:ext cx="1878882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A9A5D6C1-3D45-40C6-AEC3-D70437068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2" b="47838" l="50676" r="7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7" r="24805" b="50000"/>
          <a:stretch/>
        </p:blipFill>
        <p:spPr bwMode="auto">
          <a:xfrm>
            <a:off x="250970" y="2064912"/>
            <a:ext cx="1738896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4B5FF4BF-27AC-491E-B528-AAC723C32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649" b="97838" l="0" r="262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5663"/>
          <a:stretch/>
        </p:blipFill>
        <p:spPr bwMode="auto">
          <a:xfrm>
            <a:off x="414628" y="5048397"/>
            <a:ext cx="1475073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10">
            <a:extLst>
              <a:ext uri="{FF2B5EF4-FFF2-40B4-BE49-F238E27FC236}">
                <a16:creationId xmlns:a16="http://schemas.microsoft.com/office/drawing/2014/main" id="{F195DE6D-95BA-4D67-B776-011EE664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70" y="155273"/>
            <a:ext cx="9404350" cy="1400175"/>
          </a:xfrm>
        </p:spPr>
        <p:txBody>
          <a:bodyPr/>
          <a:lstStyle/>
          <a:p>
            <a:r>
              <a:rPr lang="uk-UA" sz="3200" dirty="0"/>
              <a:t>Полічи гроші. </a:t>
            </a:r>
            <a:br>
              <a:rPr lang="uk-UA" sz="3200" dirty="0"/>
            </a:br>
            <a:r>
              <a:rPr lang="uk-UA" sz="3200" dirty="0" err="1"/>
              <a:t>Запиши</a:t>
            </a:r>
            <a:r>
              <a:rPr lang="uk-UA" sz="3200" dirty="0"/>
              <a:t>, як обчислити зручним способом.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927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549BA-3F7F-4658-9505-534645F2B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422" y="72890"/>
            <a:ext cx="6754378" cy="1400530"/>
          </a:xfrm>
        </p:spPr>
        <p:txBody>
          <a:bodyPr/>
          <a:lstStyle/>
          <a:p>
            <a:r>
              <a:rPr lang="uk-UA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Обчисли зручним способом</a:t>
            </a:r>
            <a:r>
              <a:rPr lang="uk-UA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7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46DB47A-7DE7-45C7-9129-6C453216F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133939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8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+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A079D8F4-EA95-4B6B-8C9C-3172A3D948A9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2116" y="0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перфолента 5">
            <a:extLst>
              <a:ext uri="{FF2B5EF4-FFF2-40B4-BE49-F238E27FC236}">
                <a16:creationId xmlns:a16="http://schemas.microsoft.com/office/drawing/2014/main" id="{39540066-51B2-4004-8C62-84541369B5B2}"/>
              </a:ext>
            </a:extLst>
          </p:cNvPr>
          <p:cNvSpPr/>
          <p:nvPr/>
        </p:nvSpPr>
        <p:spPr>
          <a:xfrm>
            <a:off x="9062280" y="1161925"/>
            <a:ext cx="859836" cy="622989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0801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1906" y="348244"/>
            <a:ext cx="9455693" cy="2991856"/>
          </a:xfrm>
        </p:spPr>
        <p:txBody>
          <a:bodyPr/>
          <a:lstStyle/>
          <a:p>
            <a:pPr algn="ctr"/>
            <a:r>
              <a:rPr lang="uk-UA" sz="6600" dirty="0"/>
              <a:t>Задачі </a:t>
            </a:r>
            <a:br>
              <a:rPr lang="uk-UA" sz="6600" dirty="0"/>
            </a:br>
            <a:r>
              <a:rPr lang="uk-UA" sz="4800" dirty="0"/>
              <a:t>на</a:t>
            </a:r>
            <a:r>
              <a:rPr lang="uk-UA" sz="4000" dirty="0"/>
              <a:t> </a:t>
            </a:r>
            <a:r>
              <a:rPr lang="uk-UA" sz="4800" dirty="0"/>
              <a:t>знаходження</a:t>
            </a:r>
            <a:br>
              <a:rPr lang="uk-UA" sz="4800" dirty="0"/>
            </a:br>
            <a:r>
              <a:rPr lang="uk-UA" sz="4800" dirty="0"/>
              <a:t> </a:t>
            </a:r>
            <a:r>
              <a:rPr lang="uk-UA" sz="4800" u="sng" dirty="0"/>
              <a:t>суми</a:t>
            </a:r>
            <a:r>
              <a:rPr lang="uk-UA" sz="4800" dirty="0"/>
              <a:t> </a:t>
            </a:r>
            <a:r>
              <a:rPr lang="uk-UA" sz="4800" u="sng" dirty="0"/>
              <a:t>трьох доданків</a:t>
            </a:r>
            <a:endParaRPr lang="ru-RU" sz="8000" b="1" i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939856" y="3679658"/>
            <a:ext cx="995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Тато купив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кг груш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кг винограду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кг яблук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 кілограмів  фруктів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купив тато?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145843"/>
              </p:ext>
            </p:extLst>
          </p:nvPr>
        </p:nvGraphicFramePr>
        <p:xfrm>
          <a:off x="843284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879892" y="128266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916422" y="5244242"/>
            <a:ext cx="517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+ 4 + 8 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491107" y="829394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2кг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843284" y="1576208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582120" y="237087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4кг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704936" y="3035325"/>
            <a:ext cx="36479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3969151" y="5194209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14(кг)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922905-A695-4E28-8991-49C54BDA627A}"/>
              </a:ext>
            </a:extLst>
          </p:cNvPr>
          <p:cNvSpPr txBox="1"/>
          <p:nvPr/>
        </p:nvSpPr>
        <p:spPr>
          <a:xfrm>
            <a:off x="3627546" y="3829991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8кг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877EF778-ED67-4702-9E29-9C36753B76F6}"/>
              </a:ext>
            </a:extLst>
          </p:cNvPr>
          <p:cNvSpPr/>
          <p:nvPr/>
        </p:nvSpPr>
        <p:spPr>
          <a:xfrm>
            <a:off x="4550256" y="1057590"/>
            <a:ext cx="1038546" cy="347431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D5C545-FD9E-4413-B169-7E1E11CF0651}"/>
              </a:ext>
            </a:extLst>
          </p:cNvPr>
          <p:cNvSpPr txBox="1"/>
          <p:nvPr/>
        </p:nvSpPr>
        <p:spPr>
          <a:xfrm>
            <a:off x="5727955" y="2397272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кг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1" grpId="0"/>
      <p:bldP spid="22" grpId="0"/>
      <p:bldP spid="20" grpId="0"/>
      <p:bldP spid="3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AB7C5F-A2CF-4113-8834-0B164762456A}"/>
              </a:ext>
            </a:extLst>
          </p:cNvPr>
          <p:cNvSpPr txBox="1"/>
          <p:nvPr/>
        </p:nvSpPr>
        <p:spPr>
          <a:xfrm flipH="1">
            <a:off x="240350" y="1541369"/>
            <a:ext cx="995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Тато купив 2 кг груш,  4 кг яблук, і 8 кг картоплі.  </a:t>
            </a:r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 кілограмів  фруктів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купив тато?</a:t>
            </a:r>
          </a:p>
        </p:txBody>
      </p:sp>
    </p:spTree>
    <p:extLst>
      <p:ext uri="{BB962C8B-B14F-4D97-AF65-F5344CB8AC3E}">
        <p14:creationId xmlns:p14="http://schemas.microsoft.com/office/powerpoint/2010/main" val="20929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044965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767037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66068" y="5949310"/>
            <a:ext cx="238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 + 4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463272" y="1580886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2кг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65275" y="2258105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3049317" y="2960387"/>
            <a:ext cx="317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4кг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6404436" y="2298031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?кг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11FC53-0675-4B0A-983D-AA8A906AA102}"/>
              </a:ext>
            </a:extLst>
          </p:cNvPr>
          <p:cNvSpPr txBox="1"/>
          <p:nvPr/>
        </p:nvSpPr>
        <p:spPr>
          <a:xfrm>
            <a:off x="1086252" y="3724994"/>
            <a:ext cx="41038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65BF15-A1A8-492C-8C92-7381A8F383B4}"/>
              </a:ext>
            </a:extLst>
          </p:cNvPr>
          <p:cNvSpPr txBox="1"/>
          <p:nvPr/>
        </p:nvSpPr>
        <p:spPr>
          <a:xfrm>
            <a:off x="2793590" y="4482421"/>
            <a:ext cx="317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8кг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BD289B24-28B7-4A04-96B3-8DE7B2EB20A7}"/>
              </a:ext>
            </a:extLst>
          </p:cNvPr>
          <p:cNvSpPr/>
          <p:nvPr/>
        </p:nvSpPr>
        <p:spPr>
          <a:xfrm>
            <a:off x="5453672" y="1650165"/>
            <a:ext cx="1038546" cy="212673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3" grpId="0"/>
      <p:bldP spid="25" grpId="0"/>
      <p:bldP spid="13" grpId="0"/>
      <p:bldP spid="18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D379E5-B7FE-445F-A301-5928EE5296F2}"/>
              </a:ext>
            </a:extLst>
          </p:cNvPr>
          <p:cNvSpPr txBox="1"/>
          <p:nvPr/>
        </p:nvSpPr>
        <p:spPr>
          <a:xfrm>
            <a:off x="644770" y="1515274"/>
            <a:ext cx="1090246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000" dirty="0"/>
              <a:t>Задачі </a:t>
            </a:r>
            <a:br>
              <a:rPr lang="uk-UA" sz="6000" dirty="0"/>
            </a:br>
            <a:r>
              <a:rPr lang="uk-UA" sz="4400" dirty="0"/>
              <a:t>на</a:t>
            </a:r>
            <a:r>
              <a:rPr lang="uk-UA" sz="3600" dirty="0"/>
              <a:t> </a:t>
            </a:r>
            <a:r>
              <a:rPr lang="uk-UA" sz="4400" dirty="0"/>
              <a:t>знаходження </a:t>
            </a:r>
          </a:p>
          <a:p>
            <a:pPr algn="ctr"/>
            <a:r>
              <a:rPr lang="uk-UA" sz="4400" dirty="0"/>
              <a:t>третього числа за </a:t>
            </a:r>
            <a:r>
              <a:rPr lang="uk-UA" sz="4400" u="sng" dirty="0"/>
              <a:t>сумою </a:t>
            </a:r>
            <a:r>
              <a:rPr lang="uk-UA" sz="4400" dirty="0"/>
              <a:t> </a:t>
            </a:r>
            <a:r>
              <a:rPr lang="uk-UA" sz="4400" u="sng" dirty="0"/>
              <a:t>двох чисел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3664834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87A0C9-8D13-40BF-9F27-8A5186D41F97}"/>
              </a:ext>
            </a:extLst>
          </p:cNvPr>
          <p:cNvSpPr txBox="1"/>
          <p:nvPr/>
        </p:nvSpPr>
        <p:spPr>
          <a:xfrm flipH="1">
            <a:off x="939855" y="2132257"/>
            <a:ext cx="101173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Тато купив 2 кг груш, 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кг винограду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 яблук стільки, скільки груш і винограду разом. Скільки </a:t>
            </a:r>
            <a:r>
              <a:rPr lang="uk-U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кілограмів  яблук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купив тато?</a:t>
            </a:r>
          </a:p>
        </p:txBody>
      </p:sp>
    </p:spTree>
    <p:extLst>
      <p:ext uri="{BB962C8B-B14F-4D97-AF65-F5344CB8AC3E}">
        <p14:creationId xmlns:p14="http://schemas.microsoft.com/office/powerpoint/2010/main" val="111896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722</TotalTime>
  <Words>255</Words>
  <Application>Microsoft Office PowerPoint</Application>
  <PresentationFormat>Широкоэкранный</PresentationFormat>
  <Paragraphs>70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Ион</vt:lpstr>
      <vt:lpstr>Полічи гроші.  Запиши, як обчислюєш. </vt:lpstr>
      <vt:lpstr>Полічи гроші.  Запиши, як обчислити зручним способом.</vt:lpstr>
      <vt:lpstr>Обчисли зручним способом. </vt:lpstr>
      <vt:lpstr>Задачі  на знаходження  суми трьох доданків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26</cp:revision>
  <dcterms:created xsi:type="dcterms:W3CDTF">2021-01-19T18:58:25Z</dcterms:created>
  <dcterms:modified xsi:type="dcterms:W3CDTF">2022-10-10T17:58:55Z</dcterms:modified>
</cp:coreProperties>
</file>