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80" r:id="rId3"/>
    <p:sldId id="277" r:id="rId4"/>
    <p:sldId id="256" r:id="rId5"/>
    <p:sldId id="283" r:id="rId6"/>
    <p:sldId id="284" r:id="rId7"/>
    <p:sldId id="281" r:id="rId8"/>
    <p:sldId id="272" r:id="rId9"/>
    <p:sldId id="276" r:id="rId1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54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23CDB6-32EF-48A9-8E5F-42D3C28DEC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8EAB406-1BF0-418B-8E5D-D891FC43FB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78C991-CD6D-4D81-AACA-A8528F426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04.10.2022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ECE5F5-238D-46FB-BC47-5E55505E5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52FA12A-482F-4166-8822-2B54DAD67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86852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74ACE9-FF73-41AF-99B5-5F602CE2C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D10DC53-B6E6-422A-9544-516752FE95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93CBE6D-82D3-41E9-8341-AC15B3A3E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04.10.2022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A130CB-1D55-4906-8E06-BF9EDC788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2A9791-2BF0-44F8-A08E-D7BF6E71B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1727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B04D632-E48C-49E1-9834-FCF2ADCF9B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A475696-EA27-44D7-8464-C8AB3A2A42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AF8D224-C414-4D0D-9186-0045566A0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04.10.2022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C7D735-0D24-4882-B79F-54AB9A7A6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891817-136C-4433-ADA1-3298D2A1D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67750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90E683-4136-4FEC-A0AF-DC35406BF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CD6996-404F-459C-82D5-B61541346D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4DC2980-2028-4411-9E18-C58761D11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04.10.2022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8838B2-A8AD-4BAD-8389-33AEC6AE6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2DB8CB-647A-4E3D-808A-BB8A026DA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52163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71E51B-C801-4D03-AA11-87451E402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714F3AC-998A-4057-8545-E4AF3FBB3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D854F5C-EDBD-40A1-AB85-3CD0C3169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04.10.2022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FE7C2D-39DC-45F4-88D9-B61C3AC45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D22A99D-2100-46D4-8BB1-DBEED7367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48046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72E294-3B80-4DC8-ADA3-06ED574C7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F2123E-DBB6-4A2D-AA24-BDAC5C7008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4328064-3405-4F74-BF70-1E6B983344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D71F99A-E7D0-4231-876B-6CAF8A5D6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04.10.2022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BB740B6-19D2-4588-BAB2-1BEA1EC29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5C91A93-29A9-4A2B-B8C8-375318B12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2425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F1D047-5C26-4ECE-959C-978F43D2E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7E7BB4E-7E2B-4018-AF40-E95A34C193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82D357D-54CC-417B-BF4F-38898D0A1E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B25BEBA-FD40-45C4-81B3-E35AEB2111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719C2D6-2FBA-407E-9A50-8548A01850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1EB1B1F-3CEB-4BE3-A5C5-6B2E1EDDE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04.10.2022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5AA566B-A588-4737-B8CE-7735A5AB7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E002B4A-A9B5-42E2-92D9-517ABDCBB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9863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B681CD-082F-4AD4-AC0E-C593DFE07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D00234C-07C5-420B-BA4D-80C2D96A8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04.10.2022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A461485-F74B-4E44-896D-62D205FA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B63ABA0-85E3-4B12-9CFF-396006CE6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2702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15A2365-6E46-4073-B5CC-E19662C31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04.10.2022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C791D71-1D55-4AE6-903F-E021778C0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46718CA-83A4-43F5-A315-663552A73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75658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883436-897E-4792-89A7-3E72C6117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81B8C8-15D0-46DA-B8CA-3BBA214955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3BC248D-5823-4DB0-8788-B5C91BECF2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6B8307A-9663-4967-A9C7-608EABFE0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04.10.2022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A42FCBA-FE57-4A04-8218-386D9AFFD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5617ADA-208B-406E-B6A8-889DAC1FA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01923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068ADE-CB19-4D3E-976A-8323E08C7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94AEA1C-5A53-46CF-BFB3-5F5C864187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4A2250B-ED50-441A-B6BF-60B2AB0804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6B027F7-687C-4E4B-B947-FB0D1373C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04.10.2022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D0A8867-3D87-4BE4-8703-7624D141E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C569AAC-1C25-478C-AFA4-37BE78D69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8917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7C0953-461C-45F8-8A0A-AC45E63A3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0E98939-603B-46EF-A10A-6E24F5B890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A31259-3D8A-44A8-A0F2-7B3F378AD7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CCB3A-BF96-4C68-87BC-A193E06231BD}" type="datetimeFigureOut">
              <a:rPr lang="uk-UA" smtClean="0"/>
              <a:t>04.10.2022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FE26F3-EA3E-406D-9F89-B3D5512844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FB33A2-5806-4D02-B92A-E5E54E5AB1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443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96F2DB4-D5C9-41CC-9DBB-310B76016D04}"/>
              </a:ext>
            </a:extLst>
          </p:cNvPr>
          <p:cNvSpPr txBox="1"/>
          <p:nvPr/>
        </p:nvSpPr>
        <p:spPr>
          <a:xfrm>
            <a:off x="966818" y="-14068"/>
            <a:ext cx="471418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сума</a:t>
            </a:r>
            <a:endParaRPr lang="ru-RU" sz="1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F6F77A-0EA3-4680-99AC-A96E551134E1}"/>
              </a:ext>
            </a:extLst>
          </p:cNvPr>
          <p:cNvSpPr txBox="1"/>
          <p:nvPr/>
        </p:nvSpPr>
        <p:spPr>
          <a:xfrm>
            <a:off x="966818" y="3296459"/>
            <a:ext cx="810684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різниця</a:t>
            </a:r>
            <a:endParaRPr lang="ru-RU" sz="1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89533E-C202-4771-8808-49BB3B441B00}"/>
              </a:ext>
            </a:extLst>
          </p:cNvPr>
          <p:cNvSpPr txBox="1"/>
          <p:nvPr/>
        </p:nvSpPr>
        <p:spPr>
          <a:xfrm>
            <a:off x="8775896" y="100941"/>
            <a:ext cx="150758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16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B676DC-FC12-4421-8247-6BDEDC5FFC54}"/>
              </a:ext>
            </a:extLst>
          </p:cNvPr>
          <p:cNvSpPr txBox="1"/>
          <p:nvPr/>
        </p:nvSpPr>
        <p:spPr>
          <a:xfrm>
            <a:off x="8595361" y="3296459"/>
            <a:ext cx="150758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sz="1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075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A7F7A14-8F72-448E-AADF-154802E5E612}"/>
              </a:ext>
            </a:extLst>
          </p:cNvPr>
          <p:cNvSpPr txBox="1"/>
          <p:nvPr/>
        </p:nvSpPr>
        <p:spPr>
          <a:xfrm>
            <a:off x="392972" y="248661"/>
            <a:ext cx="69641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Обчисли письмово: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CC7FF4-1F11-4FBE-9AEA-BFF824BADC91}"/>
              </a:ext>
            </a:extLst>
          </p:cNvPr>
          <p:cNvSpPr txBox="1"/>
          <p:nvPr/>
        </p:nvSpPr>
        <p:spPr>
          <a:xfrm>
            <a:off x="392972" y="1290710"/>
            <a:ext cx="93606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</a:t>
            </a:r>
            <a:r>
              <a:rPr lang="uk-UA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суму чисел 12 і 74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611F09-BA53-4166-8CDF-2E06AAEE8653}"/>
              </a:ext>
            </a:extLst>
          </p:cNvPr>
          <p:cNvSpPr txBox="1"/>
          <p:nvPr/>
        </p:nvSpPr>
        <p:spPr>
          <a:xfrm>
            <a:off x="280736" y="3429000"/>
            <a:ext cx="92290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</a:t>
            </a:r>
            <a:r>
              <a:rPr lang="uk-UA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різницю чисел 98 і 37</a:t>
            </a:r>
          </a:p>
        </p:txBody>
      </p:sp>
    </p:spTree>
    <p:extLst>
      <p:ext uri="{BB962C8B-B14F-4D97-AF65-F5344CB8AC3E}">
        <p14:creationId xmlns:p14="http://schemas.microsoft.com/office/powerpoint/2010/main" val="1474347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D89C7C3-67AE-43D7-AB8E-CB05DE8D2794}"/>
              </a:ext>
            </a:extLst>
          </p:cNvPr>
          <p:cNvSpPr txBox="1"/>
          <p:nvPr/>
        </p:nvSpPr>
        <p:spPr>
          <a:xfrm>
            <a:off x="342900" y="1294858"/>
            <a:ext cx="11506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Склади задачу,</a:t>
            </a:r>
          </a:p>
          <a:p>
            <a:pPr algn="ctr"/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розв’язанням якої  є вираз: </a:t>
            </a:r>
          </a:p>
          <a:p>
            <a:pPr algn="ctr"/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19 - 7</a:t>
            </a:r>
          </a:p>
        </p:txBody>
      </p:sp>
    </p:spTree>
    <p:extLst>
      <p:ext uri="{BB962C8B-B14F-4D97-AF65-F5344CB8AC3E}">
        <p14:creationId xmlns:p14="http://schemas.microsoft.com/office/powerpoint/2010/main" val="1260900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1A1394D7-BB69-4CEB-B6A0-28BD0B08F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386840" y="1064523"/>
            <a:ext cx="13578840" cy="4023043"/>
          </a:xfrm>
        </p:spPr>
        <p:txBody>
          <a:bodyPr>
            <a:normAutofit fontScale="90000"/>
          </a:bodyPr>
          <a:lstStyle/>
          <a:p>
            <a:pPr algn="ctr"/>
            <a:r>
              <a:rPr lang="uk-UA" sz="8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Задачі на</a:t>
            </a:r>
            <a:br>
              <a:rPr lang="uk-UA" sz="8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8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uk-UA" sz="7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збільшення або зменшення числа </a:t>
            </a:r>
            <a:br>
              <a:rPr lang="uk-UA" sz="8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8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кілька одиниць</a:t>
            </a:r>
            <a:endParaRPr lang="uk-UA" sz="401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496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D5FBB38-FA4D-439D-A56E-5025769B9457}"/>
              </a:ext>
            </a:extLst>
          </p:cNvPr>
          <p:cNvSpPr txBox="1"/>
          <p:nvPr/>
        </p:nvSpPr>
        <p:spPr>
          <a:xfrm>
            <a:off x="342900" y="566678"/>
            <a:ext cx="11506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Порося </a:t>
            </a:r>
            <a:r>
              <a:rPr lang="uk-UA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згризло</a:t>
            </a:r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36 жолудів, а каштанів – на 3 більше. Скільки каштанів </a:t>
            </a:r>
            <a:r>
              <a:rPr lang="uk-UA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згризло</a:t>
            </a:r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порося?</a:t>
            </a:r>
            <a:endParaRPr lang="uk-UA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A280AE-E642-4EED-A476-129349346F9A}"/>
              </a:ext>
            </a:extLst>
          </p:cNvPr>
          <p:cNvSpPr txBox="1"/>
          <p:nvPr/>
        </p:nvSpPr>
        <p:spPr>
          <a:xfrm>
            <a:off x="4517739" y="-135988"/>
            <a:ext cx="2355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DD6BF8B0-E69F-4498-8373-DBAAA46AEC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2853525"/>
              </p:ext>
            </p:extLst>
          </p:nvPr>
        </p:nvGraphicFramePr>
        <p:xfrm>
          <a:off x="3532" y="46531"/>
          <a:ext cx="12188468" cy="719328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601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1398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0626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9476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62548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33272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533272">
                  <a:extLst>
                    <a:ext uri="{9D8B030D-6E8A-4147-A177-3AD203B41FA5}">
                      <a16:colId xmlns:a16="http://schemas.microsoft.com/office/drawing/2014/main" val="454677941"/>
                    </a:ext>
                  </a:extLst>
                </a:gridCol>
                <a:gridCol w="533272">
                  <a:extLst>
                    <a:ext uri="{9D8B030D-6E8A-4147-A177-3AD203B41FA5}">
                      <a16:colId xmlns:a16="http://schemas.microsoft.com/office/drawing/2014/main" val="2562619378"/>
                    </a:ext>
                  </a:extLst>
                </a:gridCol>
                <a:gridCol w="533272">
                  <a:extLst>
                    <a:ext uri="{9D8B030D-6E8A-4147-A177-3AD203B41FA5}">
                      <a16:colId xmlns:a16="http://schemas.microsoft.com/office/drawing/2014/main" val="2390426121"/>
                    </a:ext>
                  </a:extLst>
                </a:gridCol>
                <a:gridCol w="533272">
                  <a:extLst>
                    <a:ext uri="{9D8B030D-6E8A-4147-A177-3AD203B41FA5}">
                      <a16:colId xmlns:a16="http://schemas.microsoft.com/office/drawing/2014/main" val="903415591"/>
                    </a:ext>
                  </a:extLst>
                </a:gridCol>
              </a:tblGrid>
              <a:tr h="81961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8898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8998317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443952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ECED18ED-7821-4B94-962F-B44C292E1776}"/>
              </a:ext>
            </a:extLst>
          </p:cNvPr>
          <p:cNvSpPr txBox="1"/>
          <p:nvPr/>
        </p:nvSpPr>
        <p:spPr>
          <a:xfrm>
            <a:off x="701876" y="2319732"/>
            <a:ext cx="469308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Ж.</a:t>
            </a:r>
            <a:r>
              <a:rPr lang="uk-UA" sz="1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endParaRPr lang="ru-RU" sz="1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42AC77-1C21-497C-A4B2-10D765B14D06}"/>
              </a:ext>
            </a:extLst>
          </p:cNvPr>
          <p:cNvSpPr txBox="1"/>
          <p:nvPr/>
        </p:nvSpPr>
        <p:spPr>
          <a:xfrm>
            <a:off x="3222424" y="2322686"/>
            <a:ext cx="235550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r>
            <a:endParaRPr lang="ru-RU" sz="1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85A885-72E9-42DB-B3C8-0B4887CA2D77}"/>
              </a:ext>
            </a:extLst>
          </p:cNvPr>
          <p:cNvSpPr txBox="1"/>
          <p:nvPr/>
        </p:nvSpPr>
        <p:spPr>
          <a:xfrm>
            <a:off x="4009631" y="4532073"/>
            <a:ext cx="78117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на 3 більше</a:t>
            </a:r>
            <a:endParaRPr lang="ru-RU" sz="1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4E12A8-6453-426E-A9CF-5F0F8A033C80}"/>
              </a:ext>
            </a:extLst>
          </p:cNvPr>
          <p:cNvSpPr txBox="1"/>
          <p:nvPr/>
        </p:nvSpPr>
        <p:spPr>
          <a:xfrm>
            <a:off x="663776" y="3673949"/>
            <a:ext cx="316146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К.</a:t>
            </a:r>
            <a:r>
              <a:rPr lang="uk-UA" sz="1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endParaRPr lang="ru-RU" sz="1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E406124-34EE-4F00-A2D7-625EED8226B1}"/>
              </a:ext>
            </a:extLst>
          </p:cNvPr>
          <p:cNvSpPr/>
          <p:nvPr/>
        </p:nvSpPr>
        <p:spPr>
          <a:xfrm>
            <a:off x="3825240" y="4997388"/>
            <a:ext cx="853440" cy="8700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752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/>
      <p:bldP spid="9" grpId="0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D5FBB38-FA4D-439D-A56E-5025769B9457}"/>
              </a:ext>
            </a:extLst>
          </p:cNvPr>
          <p:cNvSpPr txBox="1"/>
          <p:nvPr/>
        </p:nvSpPr>
        <p:spPr>
          <a:xfrm>
            <a:off x="342900" y="566678"/>
            <a:ext cx="11506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Порося </a:t>
            </a:r>
            <a:r>
              <a:rPr lang="uk-UA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згризло</a:t>
            </a:r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36 жолудів, а каштанів – на 3 менше. Скільки каштанів </a:t>
            </a:r>
            <a:r>
              <a:rPr lang="uk-UA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згризло</a:t>
            </a:r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порося?</a:t>
            </a:r>
            <a:endParaRPr lang="uk-UA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A280AE-E642-4EED-A476-129349346F9A}"/>
              </a:ext>
            </a:extLst>
          </p:cNvPr>
          <p:cNvSpPr txBox="1"/>
          <p:nvPr/>
        </p:nvSpPr>
        <p:spPr>
          <a:xfrm>
            <a:off x="4517739" y="-135988"/>
            <a:ext cx="2355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DD6BF8B0-E69F-4498-8373-DBAAA46AEC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7444329"/>
              </p:ext>
            </p:extLst>
          </p:nvPr>
        </p:nvGraphicFramePr>
        <p:xfrm>
          <a:off x="50396" y="46531"/>
          <a:ext cx="11925524" cy="719328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601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71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1398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0626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9476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62548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33272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533272">
                  <a:extLst>
                    <a:ext uri="{9D8B030D-6E8A-4147-A177-3AD203B41FA5}">
                      <a16:colId xmlns:a16="http://schemas.microsoft.com/office/drawing/2014/main" val="454677941"/>
                    </a:ext>
                  </a:extLst>
                </a:gridCol>
                <a:gridCol w="533272">
                  <a:extLst>
                    <a:ext uri="{9D8B030D-6E8A-4147-A177-3AD203B41FA5}">
                      <a16:colId xmlns:a16="http://schemas.microsoft.com/office/drawing/2014/main" val="2562619378"/>
                    </a:ext>
                  </a:extLst>
                </a:gridCol>
                <a:gridCol w="533272">
                  <a:extLst>
                    <a:ext uri="{9D8B030D-6E8A-4147-A177-3AD203B41FA5}">
                      <a16:colId xmlns:a16="http://schemas.microsoft.com/office/drawing/2014/main" val="2390426121"/>
                    </a:ext>
                  </a:extLst>
                </a:gridCol>
                <a:gridCol w="533272">
                  <a:extLst>
                    <a:ext uri="{9D8B030D-6E8A-4147-A177-3AD203B41FA5}">
                      <a16:colId xmlns:a16="http://schemas.microsoft.com/office/drawing/2014/main" val="903415591"/>
                    </a:ext>
                  </a:extLst>
                </a:gridCol>
              </a:tblGrid>
              <a:tr h="81961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8898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8998317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443952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ECED18ED-7821-4B94-962F-B44C292E1776}"/>
              </a:ext>
            </a:extLst>
          </p:cNvPr>
          <p:cNvSpPr txBox="1"/>
          <p:nvPr/>
        </p:nvSpPr>
        <p:spPr>
          <a:xfrm>
            <a:off x="701876" y="2319732"/>
            <a:ext cx="469308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Ж.</a:t>
            </a:r>
            <a:r>
              <a:rPr lang="uk-UA" sz="1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endParaRPr lang="ru-RU" sz="1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42AC77-1C21-497C-A4B2-10D765B14D06}"/>
              </a:ext>
            </a:extLst>
          </p:cNvPr>
          <p:cNvSpPr txBox="1"/>
          <p:nvPr/>
        </p:nvSpPr>
        <p:spPr>
          <a:xfrm>
            <a:off x="3222424" y="2322686"/>
            <a:ext cx="235550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r>
            <a:endParaRPr lang="ru-RU" sz="1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85A885-72E9-42DB-B3C8-0B4887CA2D77}"/>
              </a:ext>
            </a:extLst>
          </p:cNvPr>
          <p:cNvSpPr txBox="1"/>
          <p:nvPr/>
        </p:nvSpPr>
        <p:spPr>
          <a:xfrm>
            <a:off x="4009631" y="4532073"/>
            <a:ext cx="78117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на 3 менше</a:t>
            </a:r>
            <a:endParaRPr lang="ru-RU" sz="1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4E12A8-6453-426E-A9CF-5F0F8A033C80}"/>
              </a:ext>
            </a:extLst>
          </p:cNvPr>
          <p:cNvSpPr txBox="1"/>
          <p:nvPr/>
        </p:nvSpPr>
        <p:spPr>
          <a:xfrm>
            <a:off x="663776" y="3673949"/>
            <a:ext cx="316146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К.</a:t>
            </a:r>
            <a:r>
              <a:rPr lang="uk-UA" sz="1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endParaRPr lang="ru-RU" sz="1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E406124-34EE-4F00-A2D7-625EED8226B1}"/>
              </a:ext>
            </a:extLst>
          </p:cNvPr>
          <p:cNvSpPr/>
          <p:nvPr/>
        </p:nvSpPr>
        <p:spPr>
          <a:xfrm>
            <a:off x="3825240" y="4997388"/>
            <a:ext cx="853440" cy="8700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696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/>
      <p:bldP spid="9" grpId="0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DAAE40F-A692-41A3-93E9-24B32599323A}"/>
              </a:ext>
            </a:extLst>
          </p:cNvPr>
          <p:cNvSpPr txBox="1"/>
          <p:nvPr/>
        </p:nvSpPr>
        <p:spPr>
          <a:xfrm>
            <a:off x="168812" y="126608"/>
            <a:ext cx="1159177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дій </a:t>
            </a:r>
            <a:endParaRPr lang="ru-RU" sz="1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80E5C0-9864-4214-843E-A808923702DD}"/>
              </a:ext>
            </a:extLst>
          </p:cNvPr>
          <p:cNvSpPr txBox="1"/>
          <p:nvPr/>
        </p:nvSpPr>
        <p:spPr>
          <a:xfrm>
            <a:off x="3727938" y="2321004"/>
            <a:ext cx="393895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3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    )</a:t>
            </a:r>
            <a:endParaRPr lang="ru-RU" sz="13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Близнецы живут дольше обычных людей">
            <a:extLst>
              <a:ext uri="{FF2B5EF4-FFF2-40B4-BE49-F238E27FC236}">
                <a16:creationId xmlns:a16="http://schemas.microsoft.com/office/drawing/2014/main" id="{E55C65F8-DF1F-47B0-AD27-FCDCEBDB96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085" y="4754881"/>
            <a:ext cx="2470639" cy="1976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8185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7626426"/>
              </p:ext>
            </p:extLst>
          </p:nvPr>
        </p:nvGraphicFramePr>
        <p:xfrm>
          <a:off x="3532" y="46531"/>
          <a:ext cx="12188468" cy="719328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601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1398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0626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33272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533272">
                  <a:extLst>
                    <a:ext uri="{9D8B030D-6E8A-4147-A177-3AD203B41FA5}">
                      <a16:colId xmlns:a16="http://schemas.microsoft.com/office/drawing/2014/main" val="454677941"/>
                    </a:ext>
                  </a:extLst>
                </a:gridCol>
                <a:gridCol w="533272">
                  <a:extLst>
                    <a:ext uri="{9D8B030D-6E8A-4147-A177-3AD203B41FA5}">
                      <a16:colId xmlns:a16="http://schemas.microsoft.com/office/drawing/2014/main" val="2562619378"/>
                    </a:ext>
                  </a:extLst>
                </a:gridCol>
                <a:gridCol w="533272">
                  <a:extLst>
                    <a:ext uri="{9D8B030D-6E8A-4147-A177-3AD203B41FA5}">
                      <a16:colId xmlns:a16="http://schemas.microsoft.com/office/drawing/2014/main" val="2390426121"/>
                    </a:ext>
                  </a:extLst>
                </a:gridCol>
                <a:gridCol w="533272">
                  <a:extLst>
                    <a:ext uri="{9D8B030D-6E8A-4147-A177-3AD203B41FA5}">
                      <a16:colId xmlns:a16="http://schemas.microsoft.com/office/drawing/2014/main" val="903415591"/>
                    </a:ext>
                  </a:extLst>
                </a:gridCol>
              </a:tblGrid>
              <a:tr h="779278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383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383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383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1554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383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383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6383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6383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8998317"/>
                  </a:ext>
                </a:extLst>
              </a:tr>
              <a:tr h="66383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4439523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DA7D1124-5711-468A-8DBC-EE1B2A581EA6}"/>
              </a:ext>
            </a:extLst>
          </p:cNvPr>
          <p:cNvSpPr txBox="1"/>
          <p:nvPr/>
        </p:nvSpPr>
        <p:spPr>
          <a:xfrm>
            <a:off x="2468560" y="829394"/>
            <a:ext cx="697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A54EC1-712F-4C09-A418-DF7A56CF1C6D}"/>
              </a:ext>
            </a:extLst>
          </p:cNvPr>
          <p:cNvSpPr txBox="1"/>
          <p:nvPr/>
        </p:nvSpPr>
        <p:spPr>
          <a:xfrm>
            <a:off x="-214704" y="838020"/>
            <a:ext cx="60708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21  + 42– (10 + 22)=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2D95FF1-4BE6-4244-8B76-74A6ED8C77A7}"/>
              </a:ext>
            </a:extLst>
          </p:cNvPr>
          <p:cNvSpPr txBox="1"/>
          <p:nvPr/>
        </p:nvSpPr>
        <p:spPr>
          <a:xfrm>
            <a:off x="6688028" y="838020"/>
            <a:ext cx="60708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88 – (59 + 1)+40= 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529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1325115"/>
              </p:ext>
            </p:extLst>
          </p:nvPr>
        </p:nvGraphicFramePr>
        <p:xfrm>
          <a:off x="3532" y="46531"/>
          <a:ext cx="12188468" cy="719328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601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1398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0626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60124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9476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62548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33272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533272">
                  <a:extLst>
                    <a:ext uri="{9D8B030D-6E8A-4147-A177-3AD203B41FA5}">
                      <a16:colId xmlns:a16="http://schemas.microsoft.com/office/drawing/2014/main" val="454677941"/>
                    </a:ext>
                  </a:extLst>
                </a:gridCol>
                <a:gridCol w="533272">
                  <a:extLst>
                    <a:ext uri="{9D8B030D-6E8A-4147-A177-3AD203B41FA5}">
                      <a16:colId xmlns:a16="http://schemas.microsoft.com/office/drawing/2014/main" val="2562619378"/>
                    </a:ext>
                  </a:extLst>
                </a:gridCol>
                <a:gridCol w="533272">
                  <a:extLst>
                    <a:ext uri="{9D8B030D-6E8A-4147-A177-3AD203B41FA5}">
                      <a16:colId xmlns:a16="http://schemas.microsoft.com/office/drawing/2014/main" val="2390426121"/>
                    </a:ext>
                  </a:extLst>
                </a:gridCol>
                <a:gridCol w="533272">
                  <a:extLst>
                    <a:ext uri="{9D8B030D-6E8A-4147-A177-3AD203B41FA5}">
                      <a16:colId xmlns:a16="http://schemas.microsoft.com/office/drawing/2014/main" val="903415591"/>
                    </a:ext>
                  </a:extLst>
                </a:gridCol>
              </a:tblGrid>
              <a:tr h="81961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8898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8998317"/>
                  </a:ext>
                </a:extLst>
              </a:tr>
              <a:tr h="698186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4439523"/>
                  </a:ext>
                </a:extLst>
              </a:tr>
            </a:tbl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0C1A593D-889C-4AB0-8090-B5C90A087285}"/>
              </a:ext>
            </a:extLst>
          </p:cNvPr>
          <p:cNvSpPr txBox="1"/>
          <p:nvPr/>
        </p:nvSpPr>
        <p:spPr>
          <a:xfrm>
            <a:off x="661482" y="1542171"/>
            <a:ext cx="8988356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 25  завдання 1 (2) </a:t>
            </a:r>
          </a:p>
        </p:txBody>
      </p:sp>
      <p:pic>
        <p:nvPicPr>
          <p:cNvPr id="17" name="Picture 2" descr="Електронна книжка «Математика. Підручник. 2 клас», автора Оксана Онопрієнко, Світлана Скворцова – фото №1">
            <a:extLst>
              <a:ext uri="{FF2B5EF4-FFF2-40B4-BE49-F238E27FC236}">
                <a16:creationId xmlns:a16="http://schemas.microsoft.com/office/drawing/2014/main" id="{76878B89-BC22-4372-B16B-A0A9C71FCF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23" b="5648"/>
          <a:stretch/>
        </p:blipFill>
        <p:spPr bwMode="auto">
          <a:xfrm>
            <a:off x="9077773" y="388646"/>
            <a:ext cx="3114227" cy="392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3406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145</Words>
  <Application>Microsoft Office PowerPoint</Application>
  <PresentationFormat>Широкоэкранный</PresentationFormat>
  <Paragraphs>32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Задачі на       збільшення або зменшення числа  на кілька одиниць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Знайомимося  з математичними виразами, що містять дужки</dc:title>
  <dc:creator>Максим</dc:creator>
  <cp:lastModifiedBy>Максим</cp:lastModifiedBy>
  <cp:revision>7</cp:revision>
  <dcterms:created xsi:type="dcterms:W3CDTF">2022-10-02T18:33:01Z</dcterms:created>
  <dcterms:modified xsi:type="dcterms:W3CDTF">2022-10-04T18:35:32Z</dcterms:modified>
</cp:coreProperties>
</file>