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1" r:id="rId4"/>
    <p:sldId id="260" r:id="rId5"/>
    <p:sldId id="264" r:id="rId6"/>
    <p:sldId id="265" r:id="rId7"/>
    <p:sldId id="263" r:id="rId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D0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31" autoAdjust="0"/>
    <p:restoredTop sz="94660"/>
  </p:normalViewPr>
  <p:slideViewPr>
    <p:cSldViewPr snapToGrid="0">
      <p:cViewPr varScale="1">
        <p:scale>
          <a:sx n="56" d="100"/>
          <a:sy n="56" d="100"/>
        </p:scale>
        <p:origin x="96" y="4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5C8E71-095D-4064-B6A0-04AE9E5DEB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2320381-D70F-4EE4-80AA-43A2DBA314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DE5700-E2AC-4B77-848E-473227E56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DFC-04A2-45DB-9564-2D90677C8E7D}" type="datetimeFigureOut">
              <a:rPr lang="uk-UA" smtClean="0"/>
              <a:t>07.09.2022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FF0286D-0BFA-4F65-9F1D-830CEF4A5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A8E2C-E8F3-4FB8-97A6-1560FE2C8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12B9F-FF74-46D5-9801-8E84B55BCDC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05715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AED565-CBAB-441E-8213-86DF88E15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9583875-5F2D-425D-BEF5-428857438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028883F-B410-44BE-BA1B-E833CDD99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DFC-04A2-45DB-9564-2D90677C8E7D}" type="datetimeFigureOut">
              <a:rPr lang="uk-UA" smtClean="0"/>
              <a:t>07.09.2022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A80AFF-4F62-4151-93B2-2B14D2C2E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1703F6-CECC-45AF-AB42-1C5388468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12B9F-FF74-46D5-9801-8E84B55BCDC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48865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DCD56F7-C9C1-44AF-A533-DAB1F4374F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AD5E741-8196-4B72-98B7-1B62116D14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F3F9076-F55E-40B4-BD4A-348814EF8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DFC-04A2-45DB-9564-2D90677C8E7D}" type="datetimeFigureOut">
              <a:rPr lang="uk-UA" smtClean="0"/>
              <a:t>07.09.2022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97A211B-7CBD-4759-BD6A-68B6F41B2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CFE046-F3C3-4A27-B943-E5FB67B71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12B9F-FF74-46D5-9801-8E84B55BCDC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86709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C28956-3792-44B4-8E9A-F1DCAD608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8F72FA6-A586-444A-8756-EA84E0CA25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C8BB73-FD0D-477F-9C18-6AB6732FD5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DFC-04A2-45DB-9564-2D90677C8E7D}" type="datetimeFigureOut">
              <a:rPr lang="uk-UA" smtClean="0"/>
              <a:t>07.09.2022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BC38CDB-B783-4817-8CA3-E70C0A276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0D5F4D8-2949-4CD8-B721-974F55C78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12B9F-FF74-46D5-9801-8E84B55BCDC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4383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B07925-BEE9-46F5-AD73-5654D7790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D1B52BA-AA4C-4FF9-9692-7631CCE86F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F98487-B010-45F7-8F90-D266BAE91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DFC-04A2-45DB-9564-2D90677C8E7D}" type="datetimeFigureOut">
              <a:rPr lang="uk-UA" smtClean="0"/>
              <a:t>07.09.2022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534A5E-459C-435E-889E-516C83A44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CC0F63-B2D5-488F-9878-CBF3E7C19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12B9F-FF74-46D5-9801-8E84B55BCDC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53565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975C0-4A16-4919-BC0F-46E591854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CB2D54-29CB-4C18-B8C1-672C818AF7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5C6781A-67CF-45C7-96A8-608EF609E6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C3945D2-D4E9-4BD5-811C-539263585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DFC-04A2-45DB-9564-2D90677C8E7D}" type="datetimeFigureOut">
              <a:rPr lang="uk-UA" smtClean="0"/>
              <a:t>07.09.2022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13F3EF-2A51-44FB-8C6B-13F759112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242857F-6EF2-4177-9E5E-8E98D9687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12B9F-FF74-46D5-9801-8E84B55BCDC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9489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47AAAF-C60C-43C3-B196-AC3291BDC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7BC1DFA-80C7-4112-97DC-92D1DB4C12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565A4AE-3754-460A-AB92-7D9D687EA0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C97BBDA-1C94-4F00-93DE-4E7F6CB6B9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D117AA3-EC8B-4CA8-9934-C74239999B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F4A2C8C-35FA-41CA-821E-D269ABD36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DFC-04A2-45DB-9564-2D90677C8E7D}" type="datetimeFigureOut">
              <a:rPr lang="uk-UA" smtClean="0"/>
              <a:t>07.09.2022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ED66E23-DE7D-40FC-953D-75E8A7383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9948DBF-F439-40E2-8327-DCDAF16B9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12B9F-FF74-46D5-9801-8E84B55BCDC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41699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35571F-0F12-4660-9EE7-F645AF5E2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B448DBF-0C4C-47E2-9D6B-0C33E8E9E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DFC-04A2-45DB-9564-2D90677C8E7D}" type="datetimeFigureOut">
              <a:rPr lang="uk-UA" smtClean="0"/>
              <a:t>07.09.2022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0DA332E-DBF1-4D6C-AE28-1F8FC8F64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AA268BF-2E7F-4ECB-A4B7-AA941F278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12B9F-FF74-46D5-9801-8E84B55BCDC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90113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6FF14D8-ED34-45CA-9F11-84D49CED1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DFC-04A2-45DB-9564-2D90677C8E7D}" type="datetimeFigureOut">
              <a:rPr lang="uk-UA" smtClean="0"/>
              <a:t>07.09.2022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743D19A-F28C-4F7E-AF06-7327F44B2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B38C25E-F220-49C3-9B98-A70165250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12B9F-FF74-46D5-9801-8E84B55BCDC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16950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0F3C33-9E0A-4047-9433-CEB65AAB8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1859C4F-FF3D-4B97-A03B-4D8C7D50B5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792FCDF-4615-41A0-B7C9-331DF50B1A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0D2A5C9-B941-4333-9213-E2CD42B9D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DFC-04A2-45DB-9564-2D90677C8E7D}" type="datetimeFigureOut">
              <a:rPr lang="uk-UA" smtClean="0"/>
              <a:t>07.09.2022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D0E172B-2144-4036-A0AA-58C5D02C3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65EBC5E-72C1-4041-B274-A1C70CAE0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12B9F-FF74-46D5-9801-8E84B55BCDC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31700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BF8BFF-4FF5-416C-9C7D-9C0D086EC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6EC7A83-F974-4C68-88E8-E8A71F647D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0F9C024-C224-4F7C-8AA2-2A2B7C37FB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4D4D60D-0FEA-431B-A324-FCDB261EC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DFC-04A2-45DB-9564-2D90677C8E7D}" type="datetimeFigureOut">
              <a:rPr lang="uk-UA" smtClean="0"/>
              <a:t>07.09.2022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756C935-8BDF-4D15-9867-22BDA41B6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60DE34D-145F-47FF-B0EB-3E5FCB157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12B9F-FF74-46D5-9801-8E84B55BCDC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7747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920CB5-8121-45A2-BF49-132ADA81F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E70BBD8-0187-4AE7-AD46-586BC38C6D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6807B7-C192-419B-979E-86447BABFA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ACDFC-04A2-45DB-9564-2D90677C8E7D}" type="datetimeFigureOut">
              <a:rPr lang="uk-UA" smtClean="0"/>
              <a:t>07.09.2022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8A1C7D-9086-4AD9-B39E-61A451663F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749F51-1249-4725-B413-3CD24AB868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A12B9F-FF74-46D5-9801-8E84B55BCDC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13357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134B2F79-9DBD-41DC-AC6E-5EF4DF77E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8201"/>
            <a:ext cx="10515600" cy="5286554"/>
          </a:xfrm>
        </p:spPr>
        <p:txBody>
          <a:bodyPr>
            <a:normAutofit/>
          </a:bodyPr>
          <a:lstStyle/>
          <a:p>
            <a:pPr marL="52070" marR="48260">
              <a:lnSpc>
                <a:spcPct val="98000"/>
              </a:lnSpc>
              <a:spcAft>
                <a:spcPts val="0"/>
              </a:spcAft>
            </a:pPr>
            <a:r>
              <a:rPr lang="uk-UA" sz="4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Літературна вимова і написання слів із дзвінкими</a:t>
            </a:r>
            <a:r>
              <a:rPr lang="uk-UA" sz="4800" spc="-6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приголосними</a:t>
            </a:r>
            <a:r>
              <a:rPr lang="uk-UA" sz="48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4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звуками</a:t>
            </a:r>
            <a:r>
              <a:rPr lang="uk-UA" sz="48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uk-UA" sz="4800" spc="-6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кінці</a:t>
            </a:r>
            <a:r>
              <a:rPr lang="uk-UA" sz="48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слова і складу перед </a:t>
            </a:r>
            <a:r>
              <a:rPr lang="uk-UA" sz="4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глухим.</a:t>
            </a:r>
            <a:br>
              <a:rPr lang="uk-UA" sz="4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4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uk-UA" sz="48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Правильно вимовляю і пишу слова із дзвінкими приголосними звуками в кінці слова і складу.</a:t>
            </a:r>
            <a:endParaRPr lang="uk-UA" sz="23900" dirty="0"/>
          </a:p>
        </p:txBody>
      </p:sp>
    </p:spTree>
    <p:extLst>
      <p:ext uri="{BB962C8B-B14F-4D97-AF65-F5344CB8AC3E}">
        <p14:creationId xmlns:p14="http://schemas.microsoft.com/office/powerpoint/2010/main" val="29352556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2B6D977E-77AE-4C2B-A25D-F738B8C1C438}"/>
              </a:ext>
            </a:extLst>
          </p:cNvPr>
          <p:cNvSpPr/>
          <p:nvPr/>
        </p:nvSpPr>
        <p:spPr>
          <a:xfrm>
            <a:off x="676928" y="3833490"/>
            <a:ext cx="4762127" cy="160454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TextBox 4"/>
          <p:cNvSpPr txBox="1"/>
          <p:nvPr/>
        </p:nvSpPr>
        <p:spPr>
          <a:xfrm>
            <a:off x="676928" y="4091586"/>
            <a:ext cx="57262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b="1" dirty="0">
                <a:solidFill>
                  <a:srgbClr val="C00000"/>
                </a:solidFill>
              </a:rPr>
              <a:t> </a:t>
            </a:r>
            <a:r>
              <a:rPr lang="uk-UA" sz="6000" b="1" dirty="0">
                <a:solidFill>
                  <a:srgbClr val="002060"/>
                </a:solidFill>
              </a:rPr>
              <a:t>Вимовляємо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BEB79A66-C571-47F5-A246-9C5967EE2E53}"/>
              </a:ext>
            </a:extLst>
          </p:cNvPr>
          <p:cNvSpPr/>
          <p:nvPr/>
        </p:nvSpPr>
        <p:spPr>
          <a:xfrm>
            <a:off x="676930" y="1161871"/>
            <a:ext cx="4762127" cy="160454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TextBox 7"/>
          <p:cNvSpPr txBox="1"/>
          <p:nvPr/>
        </p:nvSpPr>
        <p:spPr>
          <a:xfrm>
            <a:off x="1549982" y="1438127"/>
            <a:ext cx="30160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err="1">
                <a:solidFill>
                  <a:srgbClr val="002060"/>
                </a:solidFill>
              </a:rPr>
              <a:t>Чуємо</a:t>
            </a:r>
            <a:r>
              <a:rPr lang="ru-RU" sz="6000" b="1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98543" y="2453790"/>
            <a:ext cx="3310577" cy="132343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8000" b="1" dirty="0"/>
              <a:t>ЗВУКИ</a:t>
            </a:r>
            <a:endParaRPr lang="ru-RU" sz="8000" b="1" dirty="0"/>
          </a:p>
        </p:txBody>
      </p:sp>
      <p:pic>
        <p:nvPicPr>
          <p:cNvPr id="15" name="Picture 4" descr="Мовні і немовні звуки - YouTube">
            <a:extLst>
              <a:ext uri="{FF2B5EF4-FFF2-40B4-BE49-F238E27FC236}">
                <a16:creationId xmlns:a16="http://schemas.microsoft.com/office/drawing/2014/main" id="{2E0FBECC-B051-4FBA-8943-056CEEB7E4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33" t="11724" b="12210"/>
          <a:stretch/>
        </p:blipFill>
        <p:spPr bwMode="auto">
          <a:xfrm>
            <a:off x="5748978" y="3561786"/>
            <a:ext cx="2368348" cy="2608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Звуковий аналіз слів. Звуки і букви - Мій вільний час - Підручник -  Українська мова. Буквар 1 клас частина 1 - О. Л. Іщенко - Літера ЛТД 2018">
            <a:extLst>
              <a:ext uri="{FF2B5EF4-FFF2-40B4-BE49-F238E27FC236}">
                <a16:creationId xmlns:a16="http://schemas.microsoft.com/office/drawing/2014/main" id="{A5BFDC74-B442-4792-AF3A-08AA4915DA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780098"/>
            <a:ext cx="1647898" cy="2331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2059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087807" y="-76719"/>
            <a:ext cx="60163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b="1" dirty="0">
                <a:solidFill>
                  <a:srgbClr val="002060"/>
                </a:solidFill>
              </a:rPr>
              <a:t>ПРИГОЛОСНІ</a:t>
            </a:r>
            <a:r>
              <a:rPr lang="uk-UA" sz="7200" b="1" dirty="0">
                <a:solidFill>
                  <a:srgbClr val="FFC000"/>
                </a:solidFill>
              </a:rPr>
              <a:t> </a:t>
            </a:r>
            <a:endParaRPr lang="ru-RU" sz="7200" b="1" dirty="0">
              <a:solidFill>
                <a:srgbClr val="FFC000"/>
              </a:solidFill>
            </a:endParaRPr>
          </a:p>
        </p:txBody>
      </p:sp>
      <p:sp>
        <p:nvSpPr>
          <p:cNvPr id="15" name="Левая круглая скобка 14"/>
          <p:cNvSpPr/>
          <p:nvPr/>
        </p:nvSpPr>
        <p:spPr>
          <a:xfrm>
            <a:off x="4637310" y="4364839"/>
            <a:ext cx="79011" cy="628985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Левая круглая скобка 16"/>
          <p:cNvSpPr/>
          <p:nvPr/>
        </p:nvSpPr>
        <p:spPr>
          <a:xfrm flipH="1">
            <a:off x="6567918" y="4387700"/>
            <a:ext cx="92439" cy="628985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871777" y="4702192"/>
            <a:ext cx="385135" cy="457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8" name="Picture 10" descr="Человеческий рот картинки, стоковые фото Человеческий рот | Depositphot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7637" y="2090088"/>
            <a:ext cx="3080742" cy="197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5839783" y="4656473"/>
            <a:ext cx="385135" cy="457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5833224" y="4862720"/>
            <a:ext cx="385135" cy="457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BE1C4AD-BA5A-48CB-8041-88DCAEC39E5C}"/>
              </a:ext>
            </a:extLst>
          </p:cNvPr>
          <p:cNvSpPr txBox="1"/>
          <p:nvPr/>
        </p:nvSpPr>
        <p:spPr>
          <a:xfrm>
            <a:off x="70041" y="338460"/>
            <a:ext cx="33947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b="1" dirty="0">
                <a:solidFill>
                  <a:srgbClr val="7030A0"/>
                </a:solidFill>
              </a:rPr>
              <a:t>дзвінкі</a:t>
            </a:r>
            <a:r>
              <a:rPr lang="uk-UA" sz="7200" b="1" dirty="0">
                <a:solidFill>
                  <a:srgbClr val="FFC000"/>
                </a:solidFill>
              </a:rPr>
              <a:t> </a:t>
            </a:r>
            <a:endParaRPr lang="ru-RU" sz="7200" b="1" dirty="0">
              <a:solidFill>
                <a:srgbClr val="FFC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2D20983-4D46-4A2B-B5D1-FDEE6369E614}"/>
              </a:ext>
            </a:extLst>
          </p:cNvPr>
          <p:cNvSpPr txBox="1"/>
          <p:nvPr/>
        </p:nvSpPr>
        <p:spPr>
          <a:xfrm>
            <a:off x="8466437" y="276280"/>
            <a:ext cx="33947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b="1" dirty="0">
                <a:solidFill>
                  <a:srgbClr val="7030A0"/>
                </a:solidFill>
              </a:rPr>
              <a:t>глухі</a:t>
            </a:r>
            <a:r>
              <a:rPr lang="uk-UA" sz="7200" b="1" dirty="0">
                <a:solidFill>
                  <a:srgbClr val="FFC000"/>
                </a:solidFill>
              </a:rPr>
              <a:t> </a:t>
            </a:r>
            <a:endParaRPr lang="ru-RU" sz="7200" b="1" dirty="0">
              <a:solidFill>
                <a:srgbClr val="FFC000"/>
              </a:solidFill>
            </a:endParaRPr>
          </a:p>
        </p:txBody>
      </p:sp>
      <p:sp>
        <p:nvSpPr>
          <p:cNvPr id="21" name="Левая круглая скобка 20">
            <a:extLst>
              <a:ext uri="{FF2B5EF4-FFF2-40B4-BE49-F238E27FC236}">
                <a16:creationId xmlns:a16="http://schemas.microsoft.com/office/drawing/2014/main" id="{F340EC3D-672E-4964-B8EC-012B3130ABD0}"/>
              </a:ext>
            </a:extLst>
          </p:cNvPr>
          <p:cNvSpPr/>
          <p:nvPr/>
        </p:nvSpPr>
        <p:spPr>
          <a:xfrm>
            <a:off x="916803" y="1327577"/>
            <a:ext cx="369847" cy="1057620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C491254-3DBF-4856-B57A-56575D7BB499}"/>
              </a:ext>
            </a:extLst>
          </p:cNvPr>
          <p:cNvSpPr txBox="1"/>
          <p:nvPr/>
        </p:nvSpPr>
        <p:spPr>
          <a:xfrm>
            <a:off x="1297780" y="1222983"/>
            <a:ext cx="5693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/>
              <a:t>б</a:t>
            </a:r>
          </a:p>
        </p:txBody>
      </p:sp>
      <p:sp>
        <p:nvSpPr>
          <p:cNvPr id="25" name="Левая круглая скобка 24">
            <a:extLst>
              <a:ext uri="{FF2B5EF4-FFF2-40B4-BE49-F238E27FC236}">
                <a16:creationId xmlns:a16="http://schemas.microsoft.com/office/drawing/2014/main" id="{319C32CD-751D-494C-BC25-DC2CF5EDB66E}"/>
              </a:ext>
            </a:extLst>
          </p:cNvPr>
          <p:cNvSpPr/>
          <p:nvPr/>
        </p:nvSpPr>
        <p:spPr>
          <a:xfrm>
            <a:off x="882868" y="2567229"/>
            <a:ext cx="369847" cy="1057620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Левая круглая скобка 25">
            <a:extLst>
              <a:ext uri="{FF2B5EF4-FFF2-40B4-BE49-F238E27FC236}">
                <a16:creationId xmlns:a16="http://schemas.microsoft.com/office/drawing/2014/main" id="{784E7686-D2F4-403F-89EE-04B5CDC79D4B}"/>
              </a:ext>
            </a:extLst>
          </p:cNvPr>
          <p:cNvSpPr/>
          <p:nvPr/>
        </p:nvSpPr>
        <p:spPr>
          <a:xfrm>
            <a:off x="768896" y="3832954"/>
            <a:ext cx="369847" cy="1057620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Левая круглая скобка 26">
            <a:extLst>
              <a:ext uri="{FF2B5EF4-FFF2-40B4-BE49-F238E27FC236}">
                <a16:creationId xmlns:a16="http://schemas.microsoft.com/office/drawing/2014/main" id="{19EE8AAA-28E3-448B-AFFE-41F81C426AF1}"/>
              </a:ext>
            </a:extLst>
          </p:cNvPr>
          <p:cNvSpPr/>
          <p:nvPr/>
        </p:nvSpPr>
        <p:spPr>
          <a:xfrm>
            <a:off x="761065" y="5180282"/>
            <a:ext cx="369847" cy="1057620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Левая круглая скобка 27">
            <a:extLst>
              <a:ext uri="{FF2B5EF4-FFF2-40B4-BE49-F238E27FC236}">
                <a16:creationId xmlns:a16="http://schemas.microsoft.com/office/drawing/2014/main" id="{F8880DBA-F2AF-4B67-BCEA-B7B63EC131BF}"/>
              </a:ext>
            </a:extLst>
          </p:cNvPr>
          <p:cNvSpPr/>
          <p:nvPr/>
        </p:nvSpPr>
        <p:spPr>
          <a:xfrm>
            <a:off x="2205195" y="5679450"/>
            <a:ext cx="369847" cy="1057620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Левая круглая скобка 28">
            <a:extLst>
              <a:ext uri="{FF2B5EF4-FFF2-40B4-BE49-F238E27FC236}">
                <a16:creationId xmlns:a16="http://schemas.microsoft.com/office/drawing/2014/main" id="{9840CC58-3559-4FDA-8A17-317DBFF69273}"/>
              </a:ext>
            </a:extLst>
          </p:cNvPr>
          <p:cNvSpPr/>
          <p:nvPr/>
        </p:nvSpPr>
        <p:spPr>
          <a:xfrm>
            <a:off x="10163793" y="5679450"/>
            <a:ext cx="369847" cy="1057620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Левая круглая скобка 29">
            <a:extLst>
              <a:ext uri="{FF2B5EF4-FFF2-40B4-BE49-F238E27FC236}">
                <a16:creationId xmlns:a16="http://schemas.microsoft.com/office/drawing/2014/main" id="{093FFA9D-674F-4CE8-8C56-9DD62B1A7D9B}"/>
              </a:ext>
            </a:extLst>
          </p:cNvPr>
          <p:cNvSpPr/>
          <p:nvPr/>
        </p:nvSpPr>
        <p:spPr>
          <a:xfrm>
            <a:off x="8528018" y="5126759"/>
            <a:ext cx="369847" cy="1057620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Левая круглая скобка 30">
            <a:extLst>
              <a:ext uri="{FF2B5EF4-FFF2-40B4-BE49-F238E27FC236}">
                <a16:creationId xmlns:a16="http://schemas.microsoft.com/office/drawing/2014/main" id="{DED564AB-ED84-419E-A4BE-91CA5DEB3B63}"/>
              </a:ext>
            </a:extLst>
          </p:cNvPr>
          <p:cNvSpPr/>
          <p:nvPr/>
        </p:nvSpPr>
        <p:spPr>
          <a:xfrm>
            <a:off x="8507267" y="3778870"/>
            <a:ext cx="369847" cy="1057620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Левая круглая скобка 31">
            <a:extLst>
              <a:ext uri="{FF2B5EF4-FFF2-40B4-BE49-F238E27FC236}">
                <a16:creationId xmlns:a16="http://schemas.microsoft.com/office/drawing/2014/main" id="{2B6DB5F8-9B6F-408E-A83A-D3031DF09338}"/>
              </a:ext>
            </a:extLst>
          </p:cNvPr>
          <p:cNvSpPr/>
          <p:nvPr/>
        </p:nvSpPr>
        <p:spPr>
          <a:xfrm>
            <a:off x="8529222" y="2567229"/>
            <a:ext cx="369847" cy="1057620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Левая круглая скобка 32">
            <a:extLst>
              <a:ext uri="{FF2B5EF4-FFF2-40B4-BE49-F238E27FC236}">
                <a16:creationId xmlns:a16="http://schemas.microsoft.com/office/drawing/2014/main" id="{C2BF0101-1380-4113-9A0A-34A079062230}"/>
              </a:ext>
            </a:extLst>
          </p:cNvPr>
          <p:cNvSpPr/>
          <p:nvPr/>
        </p:nvSpPr>
        <p:spPr>
          <a:xfrm flipH="1">
            <a:off x="9503819" y="1327577"/>
            <a:ext cx="464715" cy="1057620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Левая круглая скобка 33">
            <a:extLst>
              <a:ext uri="{FF2B5EF4-FFF2-40B4-BE49-F238E27FC236}">
                <a16:creationId xmlns:a16="http://schemas.microsoft.com/office/drawing/2014/main" id="{0D1BC2A1-11CD-4421-A699-7858C4EB9C92}"/>
              </a:ext>
            </a:extLst>
          </p:cNvPr>
          <p:cNvSpPr/>
          <p:nvPr/>
        </p:nvSpPr>
        <p:spPr>
          <a:xfrm>
            <a:off x="8542325" y="1327577"/>
            <a:ext cx="369847" cy="1057620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Левая круглая скобка 34">
            <a:extLst>
              <a:ext uri="{FF2B5EF4-FFF2-40B4-BE49-F238E27FC236}">
                <a16:creationId xmlns:a16="http://schemas.microsoft.com/office/drawing/2014/main" id="{F28A7284-DC61-4AA1-BE3B-6229FEDB5FB9}"/>
              </a:ext>
            </a:extLst>
          </p:cNvPr>
          <p:cNvSpPr/>
          <p:nvPr/>
        </p:nvSpPr>
        <p:spPr>
          <a:xfrm flipH="1">
            <a:off x="1925403" y="1328385"/>
            <a:ext cx="464715" cy="1057620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Левая круглая скобка 35">
            <a:extLst>
              <a:ext uri="{FF2B5EF4-FFF2-40B4-BE49-F238E27FC236}">
                <a16:creationId xmlns:a16="http://schemas.microsoft.com/office/drawing/2014/main" id="{626F72A4-1F14-4FE5-BEBA-CFA0D808F053}"/>
              </a:ext>
            </a:extLst>
          </p:cNvPr>
          <p:cNvSpPr/>
          <p:nvPr/>
        </p:nvSpPr>
        <p:spPr>
          <a:xfrm flipH="1">
            <a:off x="9323026" y="2527906"/>
            <a:ext cx="464715" cy="1057620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Левая круглая скобка 36">
            <a:extLst>
              <a:ext uri="{FF2B5EF4-FFF2-40B4-BE49-F238E27FC236}">
                <a16:creationId xmlns:a16="http://schemas.microsoft.com/office/drawing/2014/main" id="{0E9460BA-EC38-4EF5-95DA-7ACFA792385F}"/>
              </a:ext>
            </a:extLst>
          </p:cNvPr>
          <p:cNvSpPr/>
          <p:nvPr/>
        </p:nvSpPr>
        <p:spPr>
          <a:xfrm flipH="1">
            <a:off x="9411495" y="3766979"/>
            <a:ext cx="464715" cy="1057620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Левая круглая скобка 37">
            <a:extLst>
              <a:ext uri="{FF2B5EF4-FFF2-40B4-BE49-F238E27FC236}">
                <a16:creationId xmlns:a16="http://schemas.microsoft.com/office/drawing/2014/main" id="{59C2B01E-7EFA-4855-89AD-A1E9A2BD27CC}"/>
              </a:ext>
            </a:extLst>
          </p:cNvPr>
          <p:cNvSpPr/>
          <p:nvPr/>
        </p:nvSpPr>
        <p:spPr>
          <a:xfrm flipH="1">
            <a:off x="9333600" y="5126759"/>
            <a:ext cx="464715" cy="1057620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Левая круглая скобка 38">
            <a:extLst>
              <a:ext uri="{FF2B5EF4-FFF2-40B4-BE49-F238E27FC236}">
                <a16:creationId xmlns:a16="http://schemas.microsoft.com/office/drawing/2014/main" id="{72F7B085-8DCF-4053-9E65-4B7217CA9A61}"/>
              </a:ext>
            </a:extLst>
          </p:cNvPr>
          <p:cNvSpPr/>
          <p:nvPr/>
        </p:nvSpPr>
        <p:spPr>
          <a:xfrm flipH="1">
            <a:off x="11001732" y="5679450"/>
            <a:ext cx="464715" cy="1057620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Левая круглая скобка 39">
            <a:extLst>
              <a:ext uri="{FF2B5EF4-FFF2-40B4-BE49-F238E27FC236}">
                <a16:creationId xmlns:a16="http://schemas.microsoft.com/office/drawing/2014/main" id="{FA18DD9C-FDE4-48ED-AB39-A2DBAEAF4F09}"/>
              </a:ext>
            </a:extLst>
          </p:cNvPr>
          <p:cNvSpPr/>
          <p:nvPr/>
        </p:nvSpPr>
        <p:spPr>
          <a:xfrm flipH="1">
            <a:off x="1702404" y="3827960"/>
            <a:ext cx="464715" cy="1057620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Левая круглая скобка 40">
            <a:extLst>
              <a:ext uri="{FF2B5EF4-FFF2-40B4-BE49-F238E27FC236}">
                <a16:creationId xmlns:a16="http://schemas.microsoft.com/office/drawing/2014/main" id="{C1F6B8AA-9D24-42D5-BA1C-647C2C93BC2D}"/>
              </a:ext>
            </a:extLst>
          </p:cNvPr>
          <p:cNvSpPr/>
          <p:nvPr/>
        </p:nvSpPr>
        <p:spPr>
          <a:xfrm flipH="1">
            <a:off x="1839839" y="2567229"/>
            <a:ext cx="464715" cy="1057620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Левая круглая скобка 41">
            <a:extLst>
              <a:ext uri="{FF2B5EF4-FFF2-40B4-BE49-F238E27FC236}">
                <a16:creationId xmlns:a16="http://schemas.microsoft.com/office/drawing/2014/main" id="{1E32B596-CAF7-47F4-8204-486828937A53}"/>
              </a:ext>
            </a:extLst>
          </p:cNvPr>
          <p:cNvSpPr/>
          <p:nvPr/>
        </p:nvSpPr>
        <p:spPr>
          <a:xfrm flipH="1">
            <a:off x="1580458" y="5173414"/>
            <a:ext cx="464715" cy="1057620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Левая круглая скобка 42">
            <a:extLst>
              <a:ext uri="{FF2B5EF4-FFF2-40B4-BE49-F238E27FC236}">
                <a16:creationId xmlns:a16="http://schemas.microsoft.com/office/drawing/2014/main" id="{A3791AC6-3D6A-4DC6-BCE5-8665607EB247}"/>
              </a:ext>
            </a:extLst>
          </p:cNvPr>
          <p:cNvSpPr/>
          <p:nvPr/>
        </p:nvSpPr>
        <p:spPr>
          <a:xfrm flipH="1">
            <a:off x="2998745" y="5672582"/>
            <a:ext cx="464715" cy="1057620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BCDCDD1-4F5E-4219-A285-E914E179F3F0}"/>
              </a:ext>
            </a:extLst>
          </p:cNvPr>
          <p:cNvSpPr txBox="1"/>
          <p:nvPr/>
        </p:nvSpPr>
        <p:spPr>
          <a:xfrm>
            <a:off x="8901726" y="1166713"/>
            <a:ext cx="5693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/>
              <a:t>п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5147B1D-DC12-412B-9907-E123E82F5D0E}"/>
              </a:ext>
            </a:extLst>
          </p:cNvPr>
          <p:cNvSpPr txBox="1"/>
          <p:nvPr/>
        </p:nvSpPr>
        <p:spPr>
          <a:xfrm>
            <a:off x="1261384" y="2429875"/>
            <a:ext cx="5693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/>
              <a:t>д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6BFC155-AA42-4434-91A8-03F73AD06290}"/>
              </a:ext>
            </a:extLst>
          </p:cNvPr>
          <p:cNvSpPr txBox="1"/>
          <p:nvPr/>
        </p:nvSpPr>
        <p:spPr>
          <a:xfrm>
            <a:off x="1138743" y="3854417"/>
            <a:ext cx="5693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/>
              <a:t>з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C92CDB5-CAD5-43D6-9E79-0494120583C7}"/>
              </a:ext>
            </a:extLst>
          </p:cNvPr>
          <p:cNvSpPr txBox="1"/>
          <p:nvPr/>
        </p:nvSpPr>
        <p:spPr>
          <a:xfrm>
            <a:off x="1120930" y="5102059"/>
            <a:ext cx="5693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/>
              <a:t>ж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B2D5CE7-6163-4899-B1AC-FCB0B881B27A}"/>
              </a:ext>
            </a:extLst>
          </p:cNvPr>
          <p:cNvSpPr txBox="1"/>
          <p:nvPr/>
        </p:nvSpPr>
        <p:spPr>
          <a:xfrm>
            <a:off x="2483867" y="5601227"/>
            <a:ext cx="5693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/>
              <a:t>г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6303FC5-FDAC-49A4-8630-4F7DC1E7C5FF}"/>
              </a:ext>
            </a:extLst>
          </p:cNvPr>
          <p:cNvSpPr txBox="1"/>
          <p:nvPr/>
        </p:nvSpPr>
        <p:spPr>
          <a:xfrm>
            <a:off x="8835187" y="2463710"/>
            <a:ext cx="5693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/>
              <a:t>т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D71AA63-8CE3-4A56-9C9F-7520C30D4302}"/>
              </a:ext>
            </a:extLst>
          </p:cNvPr>
          <p:cNvSpPr txBox="1"/>
          <p:nvPr/>
        </p:nvSpPr>
        <p:spPr>
          <a:xfrm>
            <a:off x="8859991" y="3704073"/>
            <a:ext cx="5255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/>
              <a:t>с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1EE7C43-905B-426A-8A72-DB06D61853D6}"/>
              </a:ext>
            </a:extLst>
          </p:cNvPr>
          <p:cNvSpPr txBox="1"/>
          <p:nvPr/>
        </p:nvSpPr>
        <p:spPr>
          <a:xfrm>
            <a:off x="8792881" y="4983626"/>
            <a:ext cx="5693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/>
              <a:t>ш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F4C43FA-9DFA-4631-9BAA-ED4F0CE927F1}"/>
              </a:ext>
            </a:extLst>
          </p:cNvPr>
          <p:cNvSpPr txBox="1"/>
          <p:nvPr/>
        </p:nvSpPr>
        <p:spPr>
          <a:xfrm>
            <a:off x="10501683" y="5601226"/>
            <a:ext cx="5693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/>
              <a:t>х</a:t>
            </a:r>
          </a:p>
        </p:txBody>
      </p:sp>
    </p:spTree>
    <p:extLst>
      <p:ext uri="{BB962C8B-B14F-4D97-AF65-F5344CB8AC3E}">
        <p14:creationId xmlns:p14="http://schemas.microsoft.com/office/powerpoint/2010/main" val="990987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0" descr="Человеческий рот картинки, стоковые фото Человеческий рот | Depositphotos">
            <a:extLst>
              <a:ext uri="{FF2B5EF4-FFF2-40B4-BE49-F238E27FC236}">
                <a16:creationId xmlns:a16="http://schemas.microsoft.com/office/drawing/2014/main" id="{547F650E-ADE5-4B3A-81C9-7F58A6264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0572" y="1311458"/>
            <a:ext cx="3080742" cy="197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DFF1ABB-088A-4CE5-8CB3-A9FF5AF993A3}"/>
              </a:ext>
            </a:extLst>
          </p:cNvPr>
          <p:cNvSpPr txBox="1"/>
          <p:nvPr/>
        </p:nvSpPr>
        <p:spPr>
          <a:xfrm>
            <a:off x="2125081" y="14511"/>
            <a:ext cx="94515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b="1" dirty="0">
                <a:solidFill>
                  <a:srgbClr val="002060"/>
                </a:solidFill>
              </a:rPr>
              <a:t>Приголосні дзвінкі звуки 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61FCE97-3D63-4668-BADE-C2BE7ABCDD2E}"/>
              </a:ext>
            </a:extLst>
          </p:cNvPr>
          <p:cNvSpPr txBox="1"/>
          <p:nvPr/>
        </p:nvSpPr>
        <p:spPr>
          <a:xfrm>
            <a:off x="4399576" y="3338424"/>
            <a:ext cx="31054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b="1" dirty="0"/>
              <a:t>дзвінко</a:t>
            </a:r>
            <a:r>
              <a:rPr lang="uk-UA" sz="6000" b="1" dirty="0">
                <a:solidFill>
                  <a:srgbClr val="002060"/>
                </a:solidFill>
              </a:rPr>
              <a:t> 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E72F5E4-C59C-48A3-8B51-D2629AE84240}"/>
              </a:ext>
            </a:extLst>
          </p:cNvPr>
          <p:cNvSpPr txBox="1"/>
          <p:nvPr/>
        </p:nvSpPr>
        <p:spPr>
          <a:xfrm>
            <a:off x="4399575" y="4530879"/>
            <a:ext cx="31054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b="1" dirty="0"/>
              <a:t>виразно </a:t>
            </a:r>
            <a:endParaRPr lang="ru-RU" sz="6000" b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AA5572C-121C-47AB-905F-8B5037541086}"/>
              </a:ext>
            </a:extLst>
          </p:cNvPr>
          <p:cNvSpPr txBox="1"/>
          <p:nvPr/>
        </p:nvSpPr>
        <p:spPr>
          <a:xfrm>
            <a:off x="4684741" y="5546542"/>
            <a:ext cx="31054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b="1" dirty="0"/>
              <a:t>чітко</a:t>
            </a:r>
            <a:r>
              <a:rPr lang="uk-UA" sz="6000" b="1" dirty="0">
                <a:solidFill>
                  <a:srgbClr val="002060"/>
                </a:solidFill>
              </a:rPr>
              <a:t> </a:t>
            </a:r>
            <a:endParaRPr lang="ru-RU" sz="6000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Защитная каска Универсал">
            <a:extLst>
              <a:ext uri="{FF2B5EF4-FFF2-40B4-BE49-F238E27FC236}">
                <a16:creationId xmlns:a16="http://schemas.microsoft.com/office/drawing/2014/main" id="{A3DC832A-FD3A-4358-BD11-39DFC6A76A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833" y="1530860"/>
            <a:ext cx="3080741" cy="3080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азка про колобка ᐈ Читати українську народну казку [Колобок] на Дерево  Казок">
            <a:extLst>
              <a:ext uri="{FF2B5EF4-FFF2-40B4-BE49-F238E27FC236}">
                <a16:creationId xmlns:a16="http://schemas.microsoft.com/office/drawing/2014/main" id="{3BEE1E88-C51D-4EF9-A237-FE46B76C0B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5312" y="2216573"/>
            <a:ext cx="3621762" cy="2314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BDC8F4FC-EE28-4B01-AECC-339B3B1F36B4}"/>
              </a:ext>
            </a:extLst>
          </p:cNvPr>
          <p:cNvSpPr txBox="1"/>
          <p:nvPr/>
        </p:nvSpPr>
        <p:spPr>
          <a:xfrm>
            <a:off x="807670" y="5042203"/>
            <a:ext cx="21598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b="1" dirty="0">
                <a:solidFill>
                  <a:srgbClr val="002060"/>
                </a:solidFill>
              </a:rPr>
              <a:t>каска 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0566FAC-499E-477C-8DEF-9609261CF14E}"/>
              </a:ext>
            </a:extLst>
          </p:cNvPr>
          <p:cNvSpPr txBox="1"/>
          <p:nvPr/>
        </p:nvSpPr>
        <p:spPr>
          <a:xfrm>
            <a:off x="8806284" y="4866799"/>
            <a:ext cx="21598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b="1" dirty="0">
                <a:solidFill>
                  <a:srgbClr val="002060"/>
                </a:solidFill>
              </a:rPr>
              <a:t>казка 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30" name="Левая круглая скобка 29">
            <a:extLst>
              <a:ext uri="{FF2B5EF4-FFF2-40B4-BE49-F238E27FC236}">
                <a16:creationId xmlns:a16="http://schemas.microsoft.com/office/drawing/2014/main" id="{FBFA9EBE-85EA-45FE-9A98-707BA7B1E3DC}"/>
              </a:ext>
            </a:extLst>
          </p:cNvPr>
          <p:cNvSpPr/>
          <p:nvPr/>
        </p:nvSpPr>
        <p:spPr>
          <a:xfrm>
            <a:off x="1639756" y="5311992"/>
            <a:ext cx="79011" cy="628985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Левая круглая скобка 30">
            <a:extLst>
              <a:ext uri="{FF2B5EF4-FFF2-40B4-BE49-F238E27FC236}">
                <a16:creationId xmlns:a16="http://schemas.microsoft.com/office/drawing/2014/main" id="{C557C509-5471-4A2C-8947-44D97993AE3C}"/>
              </a:ext>
            </a:extLst>
          </p:cNvPr>
          <p:cNvSpPr/>
          <p:nvPr/>
        </p:nvSpPr>
        <p:spPr>
          <a:xfrm flipH="1">
            <a:off x="1822560" y="5301113"/>
            <a:ext cx="127286" cy="628985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Левая круглая скобка 31">
            <a:extLst>
              <a:ext uri="{FF2B5EF4-FFF2-40B4-BE49-F238E27FC236}">
                <a16:creationId xmlns:a16="http://schemas.microsoft.com/office/drawing/2014/main" id="{304778F6-1197-40A3-A704-5C41DB85D802}"/>
              </a:ext>
            </a:extLst>
          </p:cNvPr>
          <p:cNvSpPr/>
          <p:nvPr/>
        </p:nvSpPr>
        <p:spPr>
          <a:xfrm>
            <a:off x="9642194" y="5100670"/>
            <a:ext cx="79011" cy="628985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Левая круглая скобка 32">
            <a:extLst>
              <a:ext uri="{FF2B5EF4-FFF2-40B4-BE49-F238E27FC236}">
                <a16:creationId xmlns:a16="http://schemas.microsoft.com/office/drawing/2014/main" id="{77D5D3B8-8B78-4F6A-BCA3-005D7A749C17}"/>
              </a:ext>
            </a:extLst>
          </p:cNvPr>
          <p:cNvSpPr/>
          <p:nvPr/>
        </p:nvSpPr>
        <p:spPr>
          <a:xfrm flipH="1">
            <a:off x="9886193" y="5100670"/>
            <a:ext cx="127286" cy="628985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618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0" descr="Человеческий рот картинки, стоковые фото Человеческий рот | Depositphotos">
            <a:extLst>
              <a:ext uri="{FF2B5EF4-FFF2-40B4-BE49-F238E27FC236}">
                <a16:creationId xmlns:a16="http://schemas.microsoft.com/office/drawing/2014/main" id="{547F650E-ADE5-4B3A-81C9-7F58A6264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0572" y="1311458"/>
            <a:ext cx="3080742" cy="197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DFF1ABB-088A-4CE5-8CB3-A9FF5AF993A3}"/>
              </a:ext>
            </a:extLst>
          </p:cNvPr>
          <p:cNvSpPr txBox="1"/>
          <p:nvPr/>
        </p:nvSpPr>
        <p:spPr>
          <a:xfrm>
            <a:off x="2125081" y="14511"/>
            <a:ext cx="94515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b="1" dirty="0">
                <a:solidFill>
                  <a:srgbClr val="002060"/>
                </a:solidFill>
              </a:rPr>
              <a:t>Приголосні дзвінкі звуки 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61FCE97-3D63-4668-BADE-C2BE7ABCDD2E}"/>
              </a:ext>
            </a:extLst>
          </p:cNvPr>
          <p:cNvSpPr txBox="1"/>
          <p:nvPr/>
        </p:nvSpPr>
        <p:spPr>
          <a:xfrm>
            <a:off x="4399576" y="3338424"/>
            <a:ext cx="31054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b="1" dirty="0"/>
              <a:t>дзвінко</a:t>
            </a:r>
            <a:r>
              <a:rPr lang="uk-UA" sz="6000" b="1" dirty="0">
                <a:solidFill>
                  <a:srgbClr val="002060"/>
                </a:solidFill>
              </a:rPr>
              <a:t> 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E72F5E4-C59C-48A3-8B51-D2629AE84240}"/>
              </a:ext>
            </a:extLst>
          </p:cNvPr>
          <p:cNvSpPr txBox="1"/>
          <p:nvPr/>
        </p:nvSpPr>
        <p:spPr>
          <a:xfrm>
            <a:off x="4399575" y="4530879"/>
            <a:ext cx="31054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b="1" dirty="0"/>
              <a:t>виразно </a:t>
            </a:r>
            <a:endParaRPr lang="ru-RU" sz="6000" b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AA5572C-121C-47AB-905F-8B5037541086}"/>
              </a:ext>
            </a:extLst>
          </p:cNvPr>
          <p:cNvSpPr txBox="1"/>
          <p:nvPr/>
        </p:nvSpPr>
        <p:spPr>
          <a:xfrm>
            <a:off x="4684741" y="5546542"/>
            <a:ext cx="31054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b="1" dirty="0"/>
              <a:t>чітко</a:t>
            </a:r>
            <a:r>
              <a:rPr lang="uk-UA" sz="6000" b="1" dirty="0">
                <a:solidFill>
                  <a:srgbClr val="002060"/>
                </a:solidFill>
              </a:rPr>
              <a:t> 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DC8F4FC-EE28-4B01-AECC-339B3B1F36B4}"/>
              </a:ext>
            </a:extLst>
          </p:cNvPr>
          <p:cNvSpPr txBox="1"/>
          <p:nvPr/>
        </p:nvSpPr>
        <p:spPr>
          <a:xfrm>
            <a:off x="332894" y="5118652"/>
            <a:ext cx="21598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b="1" dirty="0">
                <a:solidFill>
                  <a:srgbClr val="002060"/>
                </a:solidFill>
              </a:rPr>
              <a:t>гриб 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0566FAC-499E-477C-8DEF-9609261CF14E}"/>
              </a:ext>
            </a:extLst>
          </p:cNvPr>
          <p:cNvSpPr txBox="1"/>
          <p:nvPr/>
        </p:nvSpPr>
        <p:spPr>
          <a:xfrm>
            <a:off x="8281357" y="4866799"/>
            <a:ext cx="31054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b="1" dirty="0">
                <a:solidFill>
                  <a:srgbClr val="002060"/>
                </a:solidFill>
              </a:rPr>
              <a:t>книжка 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30" name="Левая круглая скобка 29">
            <a:extLst>
              <a:ext uri="{FF2B5EF4-FFF2-40B4-BE49-F238E27FC236}">
                <a16:creationId xmlns:a16="http://schemas.microsoft.com/office/drawing/2014/main" id="{FBFA9EBE-85EA-45FE-9A98-707BA7B1E3DC}"/>
              </a:ext>
            </a:extLst>
          </p:cNvPr>
          <p:cNvSpPr/>
          <p:nvPr/>
        </p:nvSpPr>
        <p:spPr>
          <a:xfrm>
            <a:off x="1537394" y="5311990"/>
            <a:ext cx="79011" cy="628985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Левая круглая скобка 30">
            <a:extLst>
              <a:ext uri="{FF2B5EF4-FFF2-40B4-BE49-F238E27FC236}">
                <a16:creationId xmlns:a16="http://schemas.microsoft.com/office/drawing/2014/main" id="{C557C509-5471-4A2C-8947-44D97993AE3C}"/>
              </a:ext>
            </a:extLst>
          </p:cNvPr>
          <p:cNvSpPr/>
          <p:nvPr/>
        </p:nvSpPr>
        <p:spPr>
          <a:xfrm flipH="1">
            <a:off x="1822560" y="5301113"/>
            <a:ext cx="127286" cy="628985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Левая круглая скобка 31">
            <a:extLst>
              <a:ext uri="{FF2B5EF4-FFF2-40B4-BE49-F238E27FC236}">
                <a16:creationId xmlns:a16="http://schemas.microsoft.com/office/drawing/2014/main" id="{304778F6-1197-40A3-A704-5C41DB85D802}"/>
              </a:ext>
            </a:extLst>
          </p:cNvPr>
          <p:cNvSpPr/>
          <p:nvPr/>
        </p:nvSpPr>
        <p:spPr>
          <a:xfrm>
            <a:off x="9554413" y="5127087"/>
            <a:ext cx="79011" cy="628985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Левая круглая скобка 32">
            <a:extLst>
              <a:ext uri="{FF2B5EF4-FFF2-40B4-BE49-F238E27FC236}">
                <a16:creationId xmlns:a16="http://schemas.microsoft.com/office/drawing/2014/main" id="{77D5D3B8-8B78-4F6A-BCA3-005D7A749C17}"/>
              </a:ext>
            </a:extLst>
          </p:cNvPr>
          <p:cNvSpPr/>
          <p:nvPr/>
        </p:nvSpPr>
        <p:spPr>
          <a:xfrm flipH="1">
            <a:off x="10085130" y="5118652"/>
            <a:ext cx="127286" cy="628985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897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0DFF1ABB-088A-4CE5-8CB3-A9FF5AF993A3}"/>
              </a:ext>
            </a:extLst>
          </p:cNvPr>
          <p:cNvSpPr txBox="1"/>
          <p:nvPr/>
        </p:nvSpPr>
        <p:spPr>
          <a:xfrm>
            <a:off x="332895" y="14511"/>
            <a:ext cx="112437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	</a:t>
            </a:r>
            <a:r>
              <a:rPr lang="uk-UA" sz="3600" dirty="0" err="1"/>
              <a:t>Спиши</a:t>
            </a:r>
            <a:r>
              <a:rPr lang="uk-UA" sz="3600" dirty="0"/>
              <a:t>, підкресли букви, які позначають дзвінкі приголосні звуки в кінці складу перед глухим. </a:t>
            </a:r>
            <a:endParaRPr lang="ru-RU" sz="36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DC8F4FC-EE28-4B01-AECC-339B3B1F36B4}"/>
              </a:ext>
            </a:extLst>
          </p:cNvPr>
          <p:cNvSpPr txBox="1"/>
          <p:nvPr/>
        </p:nvSpPr>
        <p:spPr>
          <a:xfrm>
            <a:off x="-103413" y="2411195"/>
            <a:ext cx="121919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b="1" dirty="0">
                <a:solidFill>
                  <a:srgbClr val="002060"/>
                </a:solidFill>
              </a:rPr>
              <a:t>	</a:t>
            </a:r>
            <a:r>
              <a:rPr lang="uk-UA" sz="6000" dirty="0"/>
              <a:t>Під берізки, під дубки поховалися грибки. </a:t>
            </a:r>
            <a:endParaRPr lang="ru-RU" sz="6000" dirty="0"/>
          </a:p>
        </p:txBody>
      </p:sp>
      <p:sp>
        <p:nvSpPr>
          <p:cNvPr id="30" name="Левая круглая скобка 29">
            <a:extLst>
              <a:ext uri="{FF2B5EF4-FFF2-40B4-BE49-F238E27FC236}">
                <a16:creationId xmlns:a16="http://schemas.microsoft.com/office/drawing/2014/main" id="{FBFA9EBE-85EA-45FE-9A98-707BA7B1E3DC}"/>
              </a:ext>
            </a:extLst>
          </p:cNvPr>
          <p:cNvSpPr/>
          <p:nvPr/>
        </p:nvSpPr>
        <p:spPr>
          <a:xfrm>
            <a:off x="3469712" y="2622049"/>
            <a:ext cx="79011" cy="628985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Левая круглая скобка 30">
            <a:extLst>
              <a:ext uri="{FF2B5EF4-FFF2-40B4-BE49-F238E27FC236}">
                <a16:creationId xmlns:a16="http://schemas.microsoft.com/office/drawing/2014/main" id="{C557C509-5471-4A2C-8947-44D97993AE3C}"/>
              </a:ext>
            </a:extLst>
          </p:cNvPr>
          <p:cNvSpPr/>
          <p:nvPr/>
        </p:nvSpPr>
        <p:spPr>
          <a:xfrm flipH="1">
            <a:off x="3720371" y="2592419"/>
            <a:ext cx="127286" cy="628985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Левая круглая скобка 31">
            <a:extLst>
              <a:ext uri="{FF2B5EF4-FFF2-40B4-BE49-F238E27FC236}">
                <a16:creationId xmlns:a16="http://schemas.microsoft.com/office/drawing/2014/main" id="{304778F6-1197-40A3-A704-5C41DB85D802}"/>
              </a:ext>
            </a:extLst>
          </p:cNvPr>
          <p:cNvSpPr/>
          <p:nvPr/>
        </p:nvSpPr>
        <p:spPr>
          <a:xfrm>
            <a:off x="6862362" y="2622049"/>
            <a:ext cx="79011" cy="628985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Левая круглая скобка 32">
            <a:extLst>
              <a:ext uri="{FF2B5EF4-FFF2-40B4-BE49-F238E27FC236}">
                <a16:creationId xmlns:a16="http://schemas.microsoft.com/office/drawing/2014/main" id="{77D5D3B8-8B78-4F6A-BCA3-005D7A749C17}"/>
              </a:ext>
            </a:extLst>
          </p:cNvPr>
          <p:cNvSpPr/>
          <p:nvPr/>
        </p:nvSpPr>
        <p:spPr>
          <a:xfrm flipH="1">
            <a:off x="7243962" y="2622049"/>
            <a:ext cx="127286" cy="628985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Левая круглая скобка 12">
            <a:extLst>
              <a:ext uri="{FF2B5EF4-FFF2-40B4-BE49-F238E27FC236}">
                <a16:creationId xmlns:a16="http://schemas.microsoft.com/office/drawing/2014/main" id="{6805149D-603F-4C63-B28A-EF7C46A0C0EC}"/>
              </a:ext>
            </a:extLst>
          </p:cNvPr>
          <p:cNvSpPr/>
          <p:nvPr/>
        </p:nvSpPr>
        <p:spPr>
          <a:xfrm flipH="1">
            <a:off x="1375124" y="3497056"/>
            <a:ext cx="127286" cy="628985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Левая круглая скобка 13">
            <a:extLst>
              <a:ext uri="{FF2B5EF4-FFF2-40B4-BE49-F238E27FC236}">
                <a16:creationId xmlns:a16="http://schemas.microsoft.com/office/drawing/2014/main" id="{C2C1BD68-6D12-4B0F-BAC4-8AAC2C9494E3}"/>
              </a:ext>
            </a:extLst>
          </p:cNvPr>
          <p:cNvSpPr/>
          <p:nvPr/>
        </p:nvSpPr>
        <p:spPr>
          <a:xfrm>
            <a:off x="1062536" y="3497056"/>
            <a:ext cx="79011" cy="628985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241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We learn English: October 2019">
            <a:extLst>
              <a:ext uri="{FF2B5EF4-FFF2-40B4-BE49-F238E27FC236}">
                <a16:creationId xmlns:a16="http://schemas.microsoft.com/office/drawing/2014/main" id="{9F98EE7D-5063-4E7E-9DED-BBCC9437AC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8598" y="1290638"/>
            <a:ext cx="2552701" cy="4614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169BF16-9185-42FE-881C-0351C7CA12AD}"/>
              </a:ext>
            </a:extLst>
          </p:cNvPr>
          <p:cNvSpPr txBox="1"/>
          <p:nvPr/>
        </p:nvSpPr>
        <p:spPr>
          <a:xfrm>
            <a:off x="2947130" y="1196519"/>
            <a:ext cx="9016272" cy="470898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6000" dirty="0">
                <a:solidFill>
                  <a:schemeClr val="bg1"/>
                </a:solidFill>
              </a:rPr>
              <a:t>	В українській мові </a:t>
            </a:r>
            <a:r>
              <a:rPr lang="uk-UA" sz="6000" i="1" dirty="0">
                <a:solidFill>
                  <a:schemeClr val="bg1"/>
                </a:solidFill>
              </a:rPr>
              <a:t>дзвінкі приголосні звуки</a:t>
            </a:r>
            <a:r>
              <a:rPr lang="uk-UA" sz="6000" dirty="0">
                <a:solidFill>
                  <a:schemeClr val="bg1"/>
                </a:solidFill>
              </a:rPr>
              <a:t> в кінці слова та в кінці складу вимовляються </a:t>
            </a:r>
            <a:r>
              <a:rPr lang="uk-UA" sz="6000" i="1" dirty="0">
                <a:solidFill>
                  <a:schemeClr val="bg1"/>
                </a:solidFill>
              </a:rPr>
              <a:t>дзвінко, виразно, чітко.</a:t>
            </a:r>
            <a:endParaRPr lang="ru-RU" sz="60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857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115</Words>
  <Application>Microsoft Office PowerPoint</Application>
  <PresentationFormat>Широкоэкранный</PresentationFormat>
  <Paragraphs>32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 Літературна вимова і написання слів із дзвінкими приголосними звуками в кінці слова і складу перед глухим.  Правильно вимовляю і пишу слова із дзвінкими приголосними звуками в кінці слова і складу.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Поняття про звук як елемент людської мови.  Аналізую звуковий склад слова.</dc:title>
  <dc:creator>Максим</dc:creator>
  <cp:lastModifiedBy>Максим</cp:lastModifiedBy>
  <cp:revision>2</cp:revision>
  <dcterms:created xsi:type="dcterms:W3CDTF">2022-08-31T17:57:56Z</dcterms:created>
  <dcterms:modified xsi:type="dcterms:W3CDTF">2022-09-07T19:51:29Z</dcterms:modified>
</cp:coreProperties>
</file>