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144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412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090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22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118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584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545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986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954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4856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167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591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0D006-36A9-4D98-BE1E-05DDD76FEAF3}" type="datetimeFigureOut">
              <a:rPr lang="uk-UA" smtClean="0"/>
              <a:t>06.09.2022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0E32989-55AE-4D69-9749-2B8E5B3E8FCB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1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28D5E6F-FAE8-4FD2-81A7-A98D08DC8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775" y="2003898"/>
            <a:ext cx="10101544" cy="4552545"/>
          </a:xfrm>
        </p:spPr>
        <p:txBody>
          <a:bodyPr>
            <a:normAutofit/>
          </a:bodyPr>
          <a:lstStyle/>
          <a:p>
            <a:r>
              <a:rPr lang="uk-UA" sz="3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Спостереження </a:t>
            </a:r>
            <a:r>
              <a:rPr lang="uk-UA" sz="3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</a:t>
            </a:r>
            <a:r>
              <a:rPr lang="uk-UA" sz="36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смислорозрізнювальною</a:t>
            </a:r>
            <a:r>
              <a:rPr lang="uk-UA" sz="3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рол</a:t>
            </a:r>
            <a:r>
              <a:rPr lang="uk-UA" sz="3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лю </a:t>
            </a:r>
            <a:r>
              <a:rPr lang="uk-UA" sz="36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звуків </a:t>
            </a:r>
            <a:r>
              <a:rPr lang="uk-UA" sz="3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</a:t>
            </a:r>
            <a:r>
              <a:rPr lang="uk-UA" sz="3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словах. </a:t>
            </a:r>
            <a:br>
              <a:rPr lang="uk-UA" sz="3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600" b="1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Експериментую </a:t>
            </a:r>
            <a:r>
              <a:rPr lang="uk-UA" sz="3600" b="1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зі </a:t>
            </a:r>
            <a:r>
              <a:rPr lang="uk-UA" sz="3600" b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словами.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3565123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02F2FC-ED2B-4FC8-A08E-C8E1C66692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11059" b="5143"/>
          <a:stretch/>
        </p:blipFill>
        <p:spPr>
          <a:xfrm>
            <a:off x="3268493" y="226342"/>
            <a:ext cx="4805464" cy="5872901"/>
          </a:xfrm>
          <a:prstGeom prst="rect">
            <a:avLst/>
          </a:prstGeom>
        </p:spPr>
      </p:pic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14566F8C-97C7-44D9-AF0D-F2CFB2EDEF7E}"/>
              </a:ext>
            </a:extLst>
          </p:cNvPr>
          <p:cNvSpPr/>
          <p:nvPr/>
        </p:nvSpPr>
        <p:spPr>
          <a:xfrm>
            <a:off x="6536987" y="226342"/>
            <a:ext cx="4357992" cy="1758100"/>
          </a:xfrm>
          <a:prstGeom prst="wedgeEllipseCallout">
            <a:avLst>
              <a:gd name="adj1" fmla="val -50089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Добрий день!</a:t>
            </a:r>
          </a:p>
          <a:p>
            <a:pPr algn="ctr"/>
            <a:r>
              <a:rPr lang="uk-UA" dirty="0"/>
              <a:t>Пограймося у слова!</a:t>
            </a:r>
          </a:p>
          <a:p>
            <a:pPr algn="ctr"/>
            <a:r>
              <a:rPr lang="uk-UA" dirty="0"/>
              <a:t>Для цього змінюймо, добираймо, </a:t>
            </a:r>
            <a:r>
              <a:rPr lang="uk-UA" dirty="0" err="1"/>
              <a:t>додаваймо</a:t>
            </a:r>
            <a:r>
              <a:rPr lang="uk-UA" dirty="0"/>
              <a:t>, вилучаймо  звуки у  словах!</a:t>
            </a:r>
          </a:p>
        </p:txBody>
      </p:sp>
    </p:spTree>
    <p:extLst>
      <p:ext uri="{BB962C8B-B14F-4D97-AF65-F5344CB8AC3E}">
        <p14:creationId xmlns:p14="http://schemas.microsoft.com/office/powerpoint/2010/main" val="738999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02F2FC-ED2B-4FC8-A08E-C8E1C66692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11059" b="5143"/>
          <a:stretch/>
        </p:blipFill>
        <p:spPr>
          <a:xfrm>
            <a:off x="155643" y="265253"/>
            <a:ext cx="4805464" cy="5872901"/>
          </a:xfrm>
          <a:prstGeom prst="rect">
            <a:avLst/>
          </a:prstGeom>
        </p:spPr>
      </p:pic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14566F8C-97C7-44D9-AF0D-F2CFB2EDEF7E}"/>
              </a:ext>
            </a:extLst>
          </p:cNvPr>
          <p:cNvSpPr/>
          <p:nvPr/>
        </p:nvSpPr>
        <p:spPr>
          <a:xfrm>
            <a:off x="3501957" y="265254"/>
            <a:ext cx="4533090" cy="1758100"/>
          </a:xfrm>
          <a:prstGeom prst="wedgeEllipseCallout">
            <a:avLst>
              <a:gd name="adj1" fmla="val -50089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/>
              <a:t>Відгадайте загадку і запишіть </a:t>
            </a:r>
          </a:p>
          <a:p>
            <a:pPr algn="ctr"/>
            <a:r>
              <a:rPr lang="uk-UA" sz="2400" dirty="0"/>
              <a:t>слова –відгадки.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832EB-B8A1-429F-BD98-DAA254436670}"/>
              </a:ext>
            </a:extLst>
          </p:cNvPr>
          <p:cNvSpPr txBox="1"/>
          <p:nvPr/>
        </p:nvSpPr>
        <p:spPr>
          <a:xfrm>
            <a:off x="5864689" y="1985428"/>
            <a:ext cx="571337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З  </a:t>
            </a:r>
            <a:r>
              <a:rPr lang="uk-UA" sz="2800" b="1" dirty="0">
                <a:solidFill>
                  <a:srgbClr val="0070C0"/>
                </a:solidFill>
              </a:rPr>
              <a:t>м</a:t>
            </a:r>
            <a:r>
              <a:rPr lang="uk-UA" sz="2800" dirty="0"/>
              <a:t> – я сіра та маленька,</a:t>
            </a:r>
          </a:p>
          <a:p>
            <a:r>
              <a:rPr lang="uk-UA" sz="2800" dirty="0"/>
              <a:t>хвостик довгий і тоненький.</a:t>
            </a:r>
          </a:p>
          <a:p>
            <a:r>
              <a:rPr lang="uk-UA" sz="2800" dirty="0"/>
              <a:t>З </a:t>
            </a:r>
            <a:r>
              <a:rPr lang="uk-UA" sz="2800" b="1" dirty="0">
                <a:solidFill>
                  <a:srgbClr val="0070C0"/>
                </a:solidFill>
              </a:rPr>
              <a:t>ш</a:t>
            </a:r>
            <a:r>
              <a:rPr lang="uk-UA" sz="2800" dirty="0"/>
              <a:t> знайдеш мене між хвої</a:t>
            </a:r>
          </a:p>
          <a:p>
            <a:r>
              <a:rPr lang="uk-UA" sz="2800" dirty="0"/>
              <a:t>в лапках білочки рудої.</a:t>
            </a:r>
          </a:p>
          <a:p>
            <a:endParaRPr lang="uk-UA" dirty="0"/>
          </a:p>
        </p:txBody>
      </p:sp>
      <p:pic>
        <p:nvPicPr>
          <p:cNvPr id="1026" name="Picture 2" descr="Картинки по запросу миша">
            <a:extLst>
              <a:ext uri="{FF2B5EF4-FFF2-40B4-BE49-F238E27FC236}">
                <a16:creationId xmlns:a16="http://schemas.microsoft.com/office/drawing/2014/main" id="{562051B4-041C-4D53-A06E-54FA7E9FA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644" y="4050798"/>
            <a:ext cx="1595336" cy="113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Шишка сосновая, 60-90 мм, Коричневая, 1 шт (DIF-042875) Polimex. Декоративные ветки">
            <a:extLst>
              <a:ext uri="{FF2B5EF4-FFF2-40B4-BE49-F238E27FC236}">
                <a16:creationId xmlns:a16="http://schemas.microsoft.com/office/drawing/2014/main" id="{6C53C746-75F6-4628-B6A9-A543F237A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642" y="4126015"/>
            <a:ext cx="1137188" cy="113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6CEDEA-1B3C-470B-BE87-02BF7713D275}"/>
              </a:ext>
            </a:extLst>
          </p:cNvPr>
          <p:cNvSpPr txBox="1"/>
          <p:nvPr/>
        </p:nvSpPr>
        <p:spPr>
          <a:xfrm>
            <a:off x="5006671" y="5263203"/>
            <a:ext cx="571337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6000" dirty="0"/>
              <a:t>мишка - шишка</a:t>
            </a:r>
          </a:p>
        </p:txBody>
      </p:sp>
    </p:spTree>
    <p:extLst>
      <p:ext uri="{BB962C8B-B14F-4D97-AF65-F5344CB8AC3E}">
        <p14:creationId xmlns:p14="http://schemas.microsoft.com/office/powerpoint/2010/main" val="117992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8DD954-F082-4CB3-858C-648C65244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7" y="454430"/>
            <a:ext cx="3411166" cy="5678923"/>
          </a:xfrm>
          <a:prstGeom prst="rect">
            <a:avLst/>
          </a:prstGeom>
        </p:spPr>
      </p:pic>
      <p:sp>
        <p:nvSpPr>
          <p:cNvPr id="3" name="Облачко с текстом: овальное 2">
            <a:extLst>
              <a:ext uri="{FF2B5EF4-FFF2-40B4-BE49-F238E27FC236}">
                <a16:creationId xmlns:a16="http://schemas.microsoft.com/office/drawing/2014/main" id="{725C1B75-23D1-4922-924B-84A6734C11E6}"/>
              </a:ext>
            </a:extLst>
          </p:cNvPr>
          <p:cNvSpPr/>
          <p:nvPr/>
        </p:nvSpPr>
        <p:spPr>
          <a:xfrm>
            <a:off x="2490280" y="0"/>
            <a:ext cx="4416357" cy="1848256"/>
          </a:xfrm>
          <a:prstGeom prst="wedgeEllipseCallout">
            <a:avLst>
              <a:gd name="adj1" fmla="val -48586"/>
              <a:gd name="adj2" fmla="val 601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/>
              <a:t>Граймо у слова!</a:t>
            </a:r>
          </a:p>
          <a:p>
            <a:pPr algn="ctr"/>
            <a:r>
              <a:rPr lang="uk-UA" sz="2400" dirty="0"/>
              <a:t>Зміни  перший звук , щоб утворилося  нове слово</a:t>
            </a:r>
            <a:r>
              <a:rPr lang="uk-UA" dirty="0"/>
              <a:t>!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06719D-B88A-4A84-94FC-35520AA8CA33}"/>
              </a:ext>
            </a:extLst>
          </p:cNvPr>
          <p:cNvSpPr txBox="1"/>
          <p:nvPr/>
        </p:nvSpPr>
        <p:spPr>
          <a:xfrm>
            <a:off x="3764602" y="1848256"/>
            <a:ext cx="29377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ґанок –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1EABD8-9E6B-409A-A05F-06E06E3E0963}"/>
              </a:ext>
            </a:extLst>
          </p:cNvPr>
          <p:cNvSpPr txBox="1"/>
          <p:nvPr/>
        </p:nvSpPr>
        <p:spPr>
          <a:xfrm>
            <a:off x="3764602" y="2739893"/>
            <a:ext cx="29377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злива –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6502CF-9210-49A9-8882-2F5FEC6D16A5}"/>
              </a:ext>
            </a:extLst>
          </p:cNvPr>
          <p:cNvSpPr txBox="1"/>
          <p:nvPr/>
        </p:nvSpPr>
        <p:spPr>
          <a:xfrm>
            <a:off x="3764602" y="3696512"/>
            <a:ext cx="36089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череда –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207980-1BBF-4CF7-9CD8-F41AC10DA3FA}"/>
              </a:ext>
            </a:extLst>
          </p:cNvPr>
          <p:cNvSpPr txBox="1"/>
          <p:nvPr/>
        </p:nvSpPr>
        <p:spPr>
          <a:xfrm>
            <a:off x="3764602" y="4653131"/>
            <a:ext cx="41148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думка –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C95667-CB92-47D1-A7DC-E4688E6E3D3D}"/>
              </a:ext>
            </a:extLst>
          </p:cNvPr>
          <p:cNvSpPr txBox="1"/>
          <p:nvPr/>
        </p:nvSpPr>
        <p:spPr>
          <a:xfrm>
            <a:off x="2490279" y="6018849"/>
            <a:ext cx="9552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err="1">
                <a:solidFill>
                  <a:schemeClr val="bg1"/>
                </a:solidFill>
              </a:rPr>
              <a:t>Запиши</a:t>
            </a:r>
            <a:r>
              <a:rPr lang="uk-UA" sz="4400" dirty="0">
                <a:solidFill>
                  <a:schemeClr val="bg1"/>
                </a:solidFill>
              </a:rPr>
              <a:t> одну пару слів на вибір.</a:t>
            </a:r>
          </a:p>
        </p:txBody>
      </p:sp>
    </p:spTree>
    <p:extLst>
      <p:ext uri="{BB962C8B-B14F-4D97-AF65-F5344CB8AC3E}">
        <p14:creationId xmlns:p14="http://schemas.microsoft.com/office/powerpoint/2010/main" val="124654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8DD954-F082-4CB3-858C-648C65244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75124" y="692907"/>
            <a:ext cx="4416356" cy="5678925"/>
          </a:xfrm>
          <a:prstGeom prst="rect">
            <a:avLst/>
          </a:prstGeom>
        </p:spPr>
      </p:pic>
      <p:sp>
        <p:nvSpPr>
          <p:cNvPr id="3" name="Облачко с текстом: овальное 2">
            <a:extLst>
              <a:ext uri="{FF2B5EF4-FFF2-40B4-BE49-F238E27FC236}">
                <a16:creationId xmlns:a16="http://schemas.microsoft.com/office/drawing/2014/main" id="{725C1B75-23D1-4922-924B-84A6734C11E6}"/>
              </a:ext>
            </a:extLst>
          </p:cNvPr>
          <p:cNvSpPr/>
          <p:nvPr/>
        </p:nvSpPr>
        <p:spPr>
          <a:xfrm>
            <a:off x="1595336" y="-1"/>
            <a:ext cx="5603132" cy="2469347"/>
          </a:xfrm>
          <a:prstGeom prst="wedgeEllipseCallout">
            <a:avLst>
              <a:gd name="adj1" fmla="val 92115"/>
              <a:gd name="adj2" fmla="val 427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/>
              <a:t>А тепер побудуй нові слова, додаючи  або вилучаючи один звук.</a:t>
            </a:r>
          </a:p>
          <a:p>
            <a:pPr algn="ctr"/>
            <a:r>
              <a:rPr lang="uk-UA" sz="2400" dirty="0"/>
              <a:t>Наприклад: </a:t>
            </a:r>
          </a:p>
          <a:p>
            <a:pPr algn="ctr"/>
            <a:r>
              <a:rPr lang="uk-UA" sz="2400" i="1" dirty="0"/>
              <a:t>перо -перо</a:t>
            </a:r>
            <a:r>
              <a:rPr lang="uk-UA" sz="2400" i="1" dirty="0">
                <a:solidFill>
                  <a:srgbClr val="0070C0"/>
                </a:solidFill>
              </a:rPr>
              <a:t>н</a:t>
            </a:r>
            <a:r>
              <a:rPr lang="uk-UA" i="1" dirty="0"/>
              <a:t>  </a:t>
            </a:r>
            <a:r>
              <a:rPr lang="uk-UA" dirty="0"/>
              <a:t>або  </a:t>
            </a:r>
            <a:r>
              <a:rPr lang="uk-UA" sz="2400" dirty="0">
                <a:solidFill>
                  <a:srgbClr val="0070C0"/>
                </a:solidFill>
              </a:rPr>
              <a:t>с</a:t>
            </a:r>
            <a:r>
              <a:rPr lang="uk-UA" sz="2400" dirty="0"/>
              <a:t>порт - порт</a:t>
            </a:r>
            <a:endParaRPr lang="uk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06719D-B88A-4A84-94FC-35520AA8CA33}"/>
              </a:ext>
            </a:extLst>
          </p:cNvPr>
          <p:cNvSpPr txBox="1"/>
          <p:nvPr/>
        </p:nvSpPr>
        <p:spPr>
          <a:xfrm>
            <a:off x="40937" y="2226927"/>
            <a:ext cx="29377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рука –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1EABD8-9E6B-409A-A05F-06E06E3E0963}"/>
              </a:ext>
            </a:extLst>
          </p:cNvPr>
          <p:cNvSpPr txBox="1"/>
          <p:nvPr/>
        </p:nvSpPr>
        <p:spPr>
          <a:xfrm>
            <a:off x="40937" y="3477520"/>
            <a:ext cx="29377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їжа –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6502CF-9210-49A9-8882-2F5FEC6D16A5}"/>
              </a:ext>
            </a:extLst>
          </p:cNvPr>
          <p:cNvSpPr txBox="1"/>
          <p:nvPr/>
        </p:nvSpPr>
        <p:spPr>
          <a:xfrm>
            <a:off x="0" y="4681140"/>
            <a:ext cx="36089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кран –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207980-1BBF-4CF7-9CD8-F41AC10DA3FA}"/>
              </a:ext>
            </a:extLst>
          </p:cNvPr>
          <p:cNvSpPr txBox="1"/>
          <p:nvPr/>
        </p:nvSpPr>
        <p:spPr>
          <a:xfrm>
            <a:off x="4045898" y="2424374"/>
            <a:ext cx="41148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робота –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B894E3-D8E3-4181-8AD5-36095C7E1AFD}"/>
              </a:ext>
            </a:extLst>
          </p:cNvPr>
          <p:cNvSpPr txBox="1"/>
          <p:nvPr/>
        </p:nvSpPr>
        <p:spPr>
          <a:xfrm>
            <a:off x="4045898" y="3631933"/>
            <a:ext cx="36843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страва –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CDC16D-C4E0-42BA-8067-82B3969ED5EF}"/>
              </a:ext>
            </a:extLst>
          </p:cNvPr>
          <p:cNvSpPr txBox="1"/>
          <p:nvPr/>
        </p:nvSpPr>
        <p:spPr>
          <a:xfrm>
            <a:off x="3560322" y="4640106"/>
            <a:ext cx="41148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  комар –   </a:t>
            </a:r>
          </a:p>
        </p:txBody>
      </p:sp>
    </p:spTree>
    <p:extLst>
      <p:ext uri="{BB962C8B-B14F-4D97-AF65-F5344CB8AC3E}">
        <p14:creationId xmlns:p14="http://schemas.microsoft.com/office/powerpoint/2010/main" val="346113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DA5D6D0-4FB5-4A9C-B394-5566868A2D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17143" r="17408"/>
          <a:stretch/>
        </p:blipFill>
        <p:spPr>
          <a:xfrm>
            <a:off x="2782110" y="0"/>
            <a:ext cx="4033870" cy="6092823"/>
          </a:xfrm>
          <a:prstGeom prst="rect">
            <a:avLst/>
          </a:prstGeom>
        </p:spPr>
      </p:pic>
      <p:sp>
        <p:nvSpPr>
          <p:cNvPr id="3" name="Облачко с текстом: овальное 2">
            <a:extLst>
              <a:ext uri="{FF2B5EF4-FFF2-40B4-BE49-F238E27FC236}">
                <a16:creationId xmlns:a16="http://schemas.microsoft.com/office/drawing/2014/main" id="{1D451D32-AB54-4841-8A11-8C5324A5452C}"/>
              </a:ext>
            </a:extLst>
          </p:cNvPr>
          <p:cNvSpPr/>
          <p:nvPr/>
        </p:nvSpPr>
        <p:spPr>
          <a:xfrm>
            <a:off x="0" y="-45719"/>
            <a:ext cx="3009156" cy="2138606"/>
          </a:xfrm>
          <a:prstGeom prst="wedgeEllipseCallout">
            <a:avLst>
              <a:gd name="adj1" fmla="val 104014"/>
              <a:gd name="adj2" fmla="val 538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/>
              <a:t>А хто знає, що таке  </a:t>
            </a:r>
            <a:r>
              <a:rPr lang="uk-UA" sz="2400" b="1" i="1" dirty="0"/>
              <a:t>рима?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6C9B39-04C8-4C39-AE24-80F3E5EE9954}"/>
              </a:ext>
            </a:extLst>
          </p:cNvPr>
          <p:cNvSpPr txBox="1"/>
          <p:nvPr/>
        </p:nvSpPr>
        <p:spPr>
          <a:xfrm flipH="1">
            <a:off x="6815980" y="1023584"/>
            <a:ext cx="53760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i="1" dirty="0"/>
              <a:t>Рима – </a:t>
            </a:r>
            <a:r>
              <a:rPr lang="uk-UA" sz="4000" dirty="0"/>
              <a:t>це співзвуччя закінчень слів у віршованих рядках</a:t>
            </a:r>
            <a:r>
              <a:rPr lang="uk-UA" sz="4000" b="1" i="1" dirty="0"/>
              <a:t> : ур</a:t>
            </a:r>
            <a:r>
              <a:rPr lang="uk-UA" sz="4000" b="1" i="1" dirty="0">
                <a:solidFill>
                  <a:srgbClr val="0070C0"/>
                </a:solidFill>
              </a:rPr>
              <a:t>ок</a:t>
            </a:r>
            <a:r>
              <a:rPr lang="uk-UA" sz="4000" b="1" i="1" dirty="0"/>
              <a:t>  - дзвін</a:t>
            </a:r>
            <a:r>
              <a:rPr lang="uk-UA" sz="4000" b="1" i="1" dirty="0">
                <a:solidFill>
                  <a:srgbClr val="0070C0"/>
                </a:solidFill>
              </a:rPr>
              <a:t>ок</a:t>
            </a:r>
            <a:r>
              <a:rPr lang="uk-UA" sz="4000" b="1" i="1" dirty="0"/>
              <a:t>, д</a:t>
            </a:r>
            <a:r>
              <a:rPr lang="uk-UA" sz="4000" b="1" i="1" dirty="0">
                <a:solidFill>
                  <a:srgbClr val="0070C0"/>
                </a:solidFill>
              </a:rPr>
              <a:t>оля</a:t>
            </a:r>
            <a:r>
              <a:rPr lang="uk-UA" sz="4000" b="1" i="1" dirty="0"/>
              <a:t> - топ</a:t>
            </a:r>
            <a:r>
              <a:rPr lang="uk-UA" sz="4000" b="1" i="1" dirty="0">
                <a:solidFill>
                  <a:srgbClr val="0070C0"/>
                </a:solidFill>
              </a:rPr>
              <a:t>оля</a:t>
            </a:r>
            <a:r>
              <a:rPr lang="uk-UA" sz="4000" b="1" i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5854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DA5D6D0-4FB5-4A9C-B394-5566868A2D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17143" r="17408"/>
          <a:stretch/>
        </p:blipFill>
        <p:spPr>
          <a:xfrm>
            <a:off x="3929974" y="0"/>
            <a:ext cx="4033870" cy="6092823"/>
          </a:xfrm>
          <a:prstGeom prst="rect">
            <a:avLst/>
          </a:prstGeom>
        </p:spPr>
      </p:pic>
      <p:sp>
        <p:nvSpPr>
          <p:cNvPr id="3" name="Облачко с текстом: овальное 2">
            <a:extLst>
              <a:ext uri="{FF2B5EF4-FFF2-40B4-BE49-F238E27FC236}">
                <a16:creationId xmlns:a16="http://schemas.microsoft.com/office/drawing/2014/main" id="{1D451D32-AB54-4841-8A11-8C5324A5452C}"/>
              </a:ext>
            </a:extLst>
          </p:cNvPr>
          <p:cNvSpPr/>
          <p:nvPr/>
        </p:nvSpPr>
        <p:spPr>
          <a:xfrm flipH="1">
            <a:off x="7289325" y="0"/>
            <a:ext cx="3216547" cy="1225685"/>
          </a:xfrm>
          <a:prstGeom prst="wedgeEllipseCallout">
            <a:avLst>
              <a:gd name="adj1" fmla="val 79824"/>
              <a:gd name="adj2" fmla="val 1164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Доберіть до слів риму за малюнками.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262C6B-A8F8-417F-8C99-3DD0AA11864C}"/>
              </a:ext>
            </a:extLst>
          </p:cNvPr>
          <p:cNvSpPr txBox="1"/>
          <p:nvPr/>
        </p:nvSpPr>
        <p:spPr>
          <a:xfrm>
            <a:off x="123350" y="865054"/>
            <a:ext cx="25291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роса </a:t>
            </a:r>
            <a:r>
              <a:rPr lang="uk-UA" sz="4000" dirty="0"/>
              <a:t>–</a:t>
            </a:r>
            <a:r>
              <a:rPr lang="uk-UA" sz="6600" dirty="0"/>
              <a:t>   </a:t>
            </a:r>
          </a:p>
        </p:txBody>
      </p:sp>
      <p:pic>
        <p:nvPicPr>
          <p:cNvPr id="2050" name="Picture 2" descr="Коса из четырех прядей — самая удобная и красивая прическа ...">
            <a:extLst>
              <a:ext uri="{FF2B5EF4-FFF2-40B4-BE49-F238E27FC236}">
                <a16:creationId xmlns:a16="http://schemas.microsoft.com/office/drawing/2014/main" id="{D0D37AEB-BCA5-4191-B570-825F90D66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541" y="79336"/>
            <a:ext cx="1763816" cy="220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FA4BCF-8D27-4602-B14A-7DDF7B657364}"/>
              </a:ext>
            </a:extLst>
          </p:cNvPr>
          <p:cNvSpPr txBox="1"/>
          <p:nvPr/>
        </p:nvSpPr>
        <p:spPr>
          <a:xfrm>
            <a:off x="123349" y="2758768"/>
            <a:ext cx="25291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діти </a:t>
            </a:r>
            <a:r>
              <a:rPr lang="uk-UA" sz="4000" dirty="0"/>
              <a:t>–</a:t>
            </a:r>
            <a:r>
              <a:rPr lang="uk-UA" sz="6600" dirty="0"/>
              <a:t>   </a:t>
            </a:r>
          </a:p>
        </p:txBody>
      </p:sp>
      <p:pic>
        <p:nvPicPr>
          <p:cNvPr id="2052" name="Picture 4" descr="Назви квітів, фото квітів. Як виглядає: астра, братки, барвінок, волошка,  гвоздика, гладіолус, жасмин, конвалія, латаття, лілія, нарцис, незабудка,  ромашка, троянда, тюльпан, фіалка, хризантема. Мова квітів, проста азбука  квітів">
            <a:extLst>
              <a:ext uri="{FF2B5EF4-FFF2-40B4-BE49-F238E27FC236}">
                <a16:creationId xmlns:a16="http://schemas.microsoft.com/office/drawing/2014/main" id="{275FDCBA-FA0F-49F2-AEB4-757C236EDE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8"/>
          <a:stretch/>
        </p:blipFill>
        <p:spPr bwMode="auto">
          <a:xfrm>
            <a:off x="2233647" y="2896987"/>
            <a:ext cx="2258024" cy="205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7B2D384-B486-4548-9536-08BAD767ECC4}"/>
              </a:ext>
            </a:extLst>
          </p:cNvPr>
          <p:cNvSpPr txBox="1"/>
          <p:nvPr/>
        </p:nvSpPr>
        <p:spPr>
          <a:xfrm>
            <a:off x="7963844" y="1485201"/>
            <a:ext cx="43708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квасолька </a:t>
            </a:r>
            <a:r>
              <a:rPr lang="uk-UA" sz="4000" dirty="0"/>
              <a:t>–</a:t>
            </a:r>
            <a:r>
              <a:rPr lang="uk-UA" sz="6600" dirty="0"/>
              <a:t>   </a:t>
            </a:r>
          </a:p>
        </p:txBody>
      </p:sp>
      <p:pic>
        <p:nvPicPr>
          <p:cNvPr id="2056" name="Picture 8" descr="Парасолька автоматична RAINBOW LIGHT, колір різнобарвний - 56-0104054 -  замовити нанесення логотипу в Києві, замовлення брендування на Парасолька  автоматична RAINBOW LIGHT, колір різнобарвний - 56-0104054 і друк на  рекламно-сувенірній продукції від ...">
            <a:extLst>
              <a:ext uri="{FF2B5EF4-FFF2-40B4-BE49-F238E27FC236}">
                <a16:creationId xmlns:a16="http://schemas.microsoft.com/office/drawing/2014/main" id="{E57FD444-81E7-4443-B823-D22F511EA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422" y="2413518"/>
            <a:ext cx="1895578" cy="151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B3376B-2064-4839-A1AA-004407606B1D}"/>
              </a:ext>
            </a:extLst>
          </p:cNvPr>
          <p:cNvSpPr txBox="1"/>
          <p:nvPr/>
        </p:nvSpPr>
        <p:spPr>
          <a:xfrm>
            <a:off x="7963844" y="3961110"/>
            <a:ext cx="31840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веселі </a:t>
            </a:r>
            <a:r>
              <a:rPr lang="uk-UA" sz="4000" dirty="0"/>
              <a:t>–</a:t>
            </a:r>
            <a:r>
              <a:rPr lang="uk-UA" sz="6600" dirty="0"/>
              <a:t>   </a:t>
            </a:r>
          </a:p>
        </p:txBody>
      </p:sp>
      <p:pic>
        <p:nvPicPr>
          <p:cNvPr id="2060" name="Picture 12" descr="Продажа Дитяча карусель &quot;Дитинство&quot; КР002 в Киеве - Детские площадки">
            <a:extLst>
              <a:ext uri="{FF2B5EF4-FFF2-40B4-BE49-F238E27FC236}">
                <a16:creationId xmlns:a16="http://schemas.microsoft.com/office/drawing/2014/main" id="{00283001-708A-431D-8F31-F11C5B3E57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42"/>
          <a:stretch/>
        </p:blipFill>
        <p:spPr bwMode="auto">
          <a:xfrm>
            <a:off x="10102136" y="4950889"/>
            <a:ext cx="2054354" cy="166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B4027C4-5248-4552-8BC7-7A0AA58D3FF8}"/>
              </a:ext>
            </a:extLst>
          </p:cNvPr>
          <p:cNvSpPr txBox="1"/>
          <p:nvPr/>
        </p:nvSpPr>
        <p:spPr>
          <a:xfrm>
            <a:off x="123349" y="6019644"/>
            <a:ext cx="95525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err="1">
                <a:solidFill>
                  <a:schemeClr val="bg1"/>
                </a:solidFill>
              </a:rPr>
              <a:t>Запиши</a:t>
            </a:r>
            <a:r>
              <a:rPr lang="uk-UA" sz="4400" dirty="0">
                <a:solidFill>
                  <a:schemeClr val="bg1"/>
                </a:solidFill>
              </a:rPr>
              <a:t>  риму, яка тобі сподобалася</a:t>
            </a:r>
            <a:r>
              <a:rPr lang="uk-UA" sz="4400" dirty="0">
                <a:solidFill>
                  <a:srgbClr val="00B0F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092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02F2FC-ED2B-4FC8-A08E-C8E1C66692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11059" b="5143"/>
          <a:stretch/>
        </p:blipFill>
        <p:spPr>
          <a:xfrm>
            <a:off x="3268493" y="226342"/>
            <a:ext cx="4805464" cy="5872901"/>
          </a:xfrm>
          <a:prstGeom prst="rect">
            <a:avLst/>
          </a:prstGeom>
        </p:spPr>
      </p:pic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14566F8C-97C7-44D9-AF0D-F2CFB2EDEF7E}"/>
              </a:ext>
            </a:extLst>
          </p:cNvPr>
          <p:cNvSpPr/>
          <p:nvPr/>
        </p:nvSpPr>
        <p:spPr>
          <a:xfrm>
            <a:off x="6536987" y="226342"/>
            <a:ext cx="5330758" cy="1758100"/>
          </a:xfrm>
          <a:prstGeom prst="wedgeEllipseCallout">
            <a:avLst>
              <a:gd name="adj1" fmla="val -50089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Мені  приємно працювати у вашому класі!</a:t>
            </a:r>
          </a:p>
          <a:p>
            <a:pPr algn="ctr"/>
            <a:r>
              <a:rPr lang="uk-UA" dirty="0"/>
              <a:t>Якщо вам сподобалося грати у слова , запропонуйте цю гру своїм близьким.</a:t>
            </a:r>
          </a:p>
          <a:p>
            <a:pPr algn="ctr"/>
            <a:r>
              <a:rPr lang="uk-UA" dirty="0"/>
              <a:t>До побачення!</a:t>
            </a:r>
          </a:p>
        </p:txBody>
      </p:sp>
    </p:spTree>
    <p:extLst>
      <p:ext uri="{BB962C8B-B14F-4D97-AF65-F5344CB8AC3E}">
        <p14:creationId xmlns:p14="http://schemas.microsoft.com/office/powerpoint/2010/main" val="280541154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108</TotalTime>
  <Words>200</Words>
  <Application>Microsoft Office PowerPoint</Application>
  <PresentationFormat>Широкоэкранный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Галерея</vt:lpstr>
      <vt:lpstr>Спостереження за смислорозрізнювальною роллю звуків у словах.  Експериментую зі словами.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Спостереження за смислорозрізнювальною роллю звуків у словах.  Експериментую зі словами.</dc:title>
  <dc:creator>Максим</dc:creator>
  <cp:lastModifiedBy>Максим</cp:lastModifiedBy>
  <cp:revision>1</cp:revision>
  <dcterms:created xsi:type="dcterms:W3CDTF">2022-09-06T12:51:32Z</dcterms:created>
  <dcterms:modified xsi:type="dcterms:W3CDTF">2022-09-06T14:40:17Z</dcterms:modified>
</cp:coreProperties>
</file>