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4" r:id="rId3"/>
    <p:sldId id="261" r:id="rId4"/>
    <p:sldId id="258" r:id="rId5"/>
    <p:sldId id="269" r:id="rId6"/>
    <p:sldId id="268" r:id="rId7"/>
    <p:sldId id="266" r:id="rId8"/>
    <p:sldId id="265" r:id="rId9"/>
    <p:sldId id="259" r:id="rId10"/>
    <p:sldId id="263" r:id="rId11"/>
    <p:sldId id="267" r:id="rId12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CD0E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731" autoAdjust="0"/>
    <p:restoredTop sz="94660"/>
  </p:normalViewPr>
  <p:slideViewPr>
    <p:cSldViewPr snapToGrid="0">
      <p:cViewPr>
        <p:scale>
          <a:sx n="50" d="100"/>
          <a:sy n="50" d="100"/>
        </p:scale>
        <p:origin x="1308" y="5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5C8E71-095D-4064-B6A0-04AE9E5DEB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2320381-D70F-4EE4-80AA-43A2DBA314C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8DE5700-E2AC-4B77-848E-473227E566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ACDFC-04A2-45DB-9564-2D90677C8E7D}" type="datetimeFigureOut">
              <a:rPr lang="uk-UA" smtClean="0"/>
              <a:t>05.09.2022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FF0286D-0BFA-4F65-9F1D-830CEF4A5A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FCA8E2C-E8F3-4FB8-97A6-1560FE2C8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12B9F-FF74-46D5-9801-8E84B55BCDC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057151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BAED565-CBAB-441E-8213-86DF88E150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9583875-5F2D-425D-BEF5-4288574381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028883F-B410-44BE-BA1B-E833CDD992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ACDFC-04A2-45DB-9564-2D90677C8E7D}" type="datetimeFigureOut">
              <a:rPr lang="uk-UA" smtClean="0"/>
              <a:t>05.09.2022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BA80AFF-4F62-4151-93B2-2B14D2C2E1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51703F6-CECC-45AF-AB42-1C53884681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12B9F-FF74-46D5-9801-8E84B55BCDC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488654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EDCD56F7-C9C1-44AF-A533-DAB1F4374FC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AD5E741-8196-4B72-98B7-1B62116D14A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F3F9076-F55E-40B4-BD4A-348814EF86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ACDFC-04A2-45DB-9564-2D90677C8E7D}" type="datetimeFigureOut">
              <a:rPr lang="uk-UA" smtClean="0"/>
              <a:t>05.09.2022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97A211B-7CBD-4759-BD6A-68B6F41B2C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BCFE046-F3C3-4A27-B943-E5FB67B71F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12B9F-FF74-46D5-9801-8E84B55BCDC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867090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2C28956-3792-44B4-8E9A-F1DCAD6080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8F72FA6-A586-444A-8756-EA84E0CA25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CC8BB73-FD0D-477F-9C18-6AB6732FD5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ACDFC-04A2-45DB-9564-2D90677C8E7D}" type="datetimeFigureOut">
              <a:rPr lang="uk-UA" smtClean="0"/>
              <a:t>05.09.2022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BC38CDB-B783-4817-8CA3-E70C0A276E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0D5F4D8-2949-4CD8-B721-974F55C78D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12B9F-FF74-46D5-9801-8E84B55BCDC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043838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8B07925-BEE9-46F5-AD73-5654D77901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D1B52BA-AA4C-4FF9-9692-7631CCE86F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CF98487-B010-45F7-8F90-D266BAE91B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ACDFC-04A2-45DB-9564-2D90677C8E7D}" type="datetimeFigureOut">
              <a:rPr lang="uk-UA" smtClean="0"/>
              <a:t>05.09.2022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7534A5E-459C-435E-889E-516C83A44F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1CC0F63-B2D5-488F-9878-CBF3E7C197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12B9F-FF74-46D5-9801-8E84B55BCDC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535655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DA975C0-4A16-4919-BC0F-46E5918543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9CB2D54-29CB-4C18-B8C1-672C818AF70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5C6781A-67CF-45C7-96A8-608EF609E6B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C3945D2-D4E9-4BD5-811C-539263585C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ACDFC-04A2-45DB-9564-2D90677C8E7D}" type="datetimeFigureOut">
              <a:rPr lang="uk-UA" smtClean="0"/>
              <a:t>05.09.2022</a:t>
            </a:fld>
            <a:endParaRPr lang="uk-UA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913F3EF-2A51-44FB-8C6B-13F7591124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242857F-6EF2-4177-9E5E-8E98D9687B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12B9F-FF74-46D5-9801-8E84B55BCDC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94897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F47AAAF-C60C-43C3-B196-AC3291BDC9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7BC1DFA-80C7-4112-97DC-92D1DB4C12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565A4AE-3754-460A-AB92-7D9D687EA05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0C97BBDA-1C94-4F00-93DE-4E7F6CB6B95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BD117AA3-EC8B-4CA8-9934-C74239999B3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BF4A2C8C-35FA-41CA-821E-D269ABD36B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ACDFC-04A2-45DB-9564-2D90677C8E7D}" type="datetimeFigureOut">
              <a:rPr lang="uk-UA" smtClean="0"/>
              <a:t>05.09.2022</a:t>
            </a:fld>
            <a:endParaRPr lang="uk-UA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9ED66E23-DE7D-40FC-953D-75E8A73834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59948DBF-F439-40E2-8327-DCDAF16B9D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12B9F-FF74-46D5-9801-8E84B55BCDC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416994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435571F-0F12-4660-9EE7-F645AF5E28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4B448DBF-0C4C-47E2-9D6B-0C33E8E9ED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ACDFC-04A2-45DB-9564-2D90677C8E7D}" type="datetimeFigureOut">
              <a:rPr lang="uk-UA" smtClean="0"/>
              <a:t>05.09.2022</a:t>
            </a:fld>
            <a:endParaRPr lang="uk-UA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A0DA332E-DBF1-4D6C-AE28-1F8FC8F648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CAA268BF-2E7F-4ECB-A4B7-AA941F278B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12B9F-FF74-46D5-9801-8E84B55BCDC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901139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36FF14D8-ED34-45CA-9F11-84D49CED16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ACDFC-04A2-45DB-9564-2D90677C8E7D}" type="datetimeFigureOut">
              <a:rPr lang="uk-UA" smtClean="0"/>
              <a:t>05.09.2022</a:t>
            </a:fld>
            <a:endParaRPr lang="uk-UA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7743D19A-F28C-4F7E-AF06-7327F44B26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8B38C25E-F220-49C3-9B98-A701652506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12B9F-FF74-46D5-9801-8E84B55BCDC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169502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F0F3C33-9E0A-4047-9433-CEB65AAB86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1859C4F-FF3D-4B97-A03B-4D8C7D50B5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792FCDF-4615-41A0-B7C9-331DF50B1A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0D2A5C9-B941-4333-9213-E2CD42B9D7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ACDFC-04A2-45DB-9564-2D90677C8E7D}" type="datetimeFigureOut">
              <a:rPr lang="uk-UA" smtClean="0"/>
              <a:t>05.09.2022</a:t>
            </a:fld>
            <a:endParaRPr lang="uk-UA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D0E172B-2144-4036-A0AA-58C5D02C36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65EBC5E-72C1-4041-B274-A1C70CAE0F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12B9F-FF74-46D5-9801-8E84B55BCDC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317004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1BF8BFF-4FF5-416C-9C7D-9C0D086EC9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66EC7A83-F974-4C68-88E8-E8A71F647DB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0F9C024-C224-4F7C-8AA2-2A2B7C37FB8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4D4D60D-0FEA-431B-A324-FCDB261ECB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ACDFC-04A2-45DB-9564-2D90677C8E7D}" type="datetimeFigureOut">
              <a:rPr lang="uk-UA" smtClean="0"/>
              <a:t>05.09.2022</a:t>
            </a:fld>
            <a:endParaRPr lang="uk-UA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756C935-8BDF-4D15-9867-22BDA41B68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60DE34D-145F-47FF-B0EB-3E5FCB157B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12B9F-FF74-46D5-9801-8E84B55BCDC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877471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3920CB5-8121-45A2-BF49-132ADA81FE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E70BBD8-0187-4AE7-AD46-586BC38C6D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66807B7-C192-419B-979E-86447BABFAC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DACDFC-04A2-45DB-9564-2D90677C8E7D}" type="datetimeFigureOut">
              <a:rPr lang="uk-UA" smtClean="0"/>
              <a:t>05.09.2022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B8A1C7D-9086-4AD9-B39E-61A451663FC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C749F51-1249-4725-B413-3CD24AB868A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A12B9F-FF74-46D5-9801-8E84B55BCDC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133574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134B2F79-9DBD-41DC-AC6E-5EF4DF77E3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38201"/>
            <a:ext cx="10515600" cy="4495800"/>
          </a:xfrm>
        </p:spPr>
        <p:txBody>
          <a:bodyPr>
            <a:normAutofit fontScale="90000"/>
          </a:bodyPr>
          <a:lstStyle/>
          <a:p>
            <a:pPr algn="ctr"/>
            <a:br>
              <a:rPr lang="ru-RU" sz="6700" b="1" i="0" dirty="0">
                <a:solidFill>
                  <a:srgbClr val="13161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700" i="0" dirty="0" err="1">
                <a:solidFill>
                  <a:srgbClr val="13161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Поняття</a:t>
            </a:r>
            <a:r>
              <a:rPr lang="ru-RU" sz="6700" i="0" dirty="0">
                <a:solidFill>
                  <a:srgbClr val="13161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sz="6700" b="1" i="0" dirty="0">
                <a:solidFill>
                  <a:srgbClr val="13161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букву</a:t>
            </a:r>
            <a:r>
              <a:rPr lang="ru-RU" sz="6700" i="0" dirty="0">
                <a:solidFill>
                  <a:srgbClr val="13161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як </a:t>
            </a:r>
            <a:r>
              <a:rPr lang="ru-RU" sz="6700" i="0" dirty="0" err="1">
                <a:solidFill>
                  <a:srgbClr val="13161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писемний</a:t>
            </a:r>
            <a:r>
              <a:rPr lang="ru-RU" sz="6700" i="0" dirty="0">
                <a:solidFill>
                  <a:srgbClr val="13161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знак, </a:t>
            </a:r>
            <a:r>
              <a:rPr lang="ru-RU" sz="6700" i="0" dirty="0" err="1">
                <a:solidFill>
                  <a:srgbClr val="13161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6700" i="0" dirty="0">
                <a:solidFill>
                  <a:srgbClr val="13161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700" i="0" dirty="0" err="1">
                <a:solidFill>
                  <a:srgbClr val="13161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позначає</a:t>
            </a:r>
            <a:r>
              <a:rPr lang="ru-RU" sz="6700" i="0" dirty="0">
                <a:solidFill>
                  <a:srgbClr val="13161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звук. </a:t>
            </a:r>
            <a:br>
              <a:rPr lang="ru-RU" sz="3600" i="0" dirty="0">
                <a:solidFill>
                  <a:srgbClr val="13161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900" i="1" dirty="0">
                <a:solidFill>
                  <a:srgbClr val="13161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Звуко-</a:t>
            </a:r>
            <a:r>
              <a:rPr lang="ru-RU" sz="4900" i="1" dirty="0" err="1">
                <a:solidFill>
                  <a:srgbClr val="13161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буквений</a:t>
            </a:r>
            <a:r>
              <a:rPr lang="ru-RU" sz="4900" i="1" dirty="0">
                <a:solidFill>
                  <a:srgbClr val="13161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900" i="1" dirty="0" err="1">
                <a:solidFill>
                  <a:srgbClr val="13161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аналіз</a:t>
            </a:r>
            <a:r>
              <a:rPr lang="ru-RU" sz="4900" i="1" dirty="0">
                <a:solidFill>
                  <a:srgbClr val="13161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900" i="1" dirty="0" err="1">
                <a:solidFill>
                  <a:srgbClr val="13161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слів</a:t>
            </a:r>
            <a:r>
              <a:rPr lang="ru-RU" sz="4900" i="1" dirty="0">
                <a:solidFill>
                  <a:srgbClr val="13161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br>
              <a:rPr lang="ru-RU" sz="4900" i="1" dirty="0">
                <a:solidFill>
                  <a:srgbClr val="13161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900" i="1" dirty="0" err="1">
                <a:solidFill>
                  <a:srgbClr val="13161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Аналізую</a:t>
            </a:r>
            <a:r>
              <a:rPr lang="ru-RU" sz="4900" i="1" dirty="0">
                <a:solidFill>
                  <a:srgbClr val="13161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звуко-</a:t>
            </a:r>
            <a:r>
              <a:rPr lang="ru-RU" sz="4900" i="1" dirty="0" err="1">
                <a:solidFill>
                  <a:srgbClr val="13161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буквений</a:t>
            </a:r>
            <a:r>
              <a:rPr lang="ru-RU" sz="4900" i="1" dirty="0">
                <a:solidFill>
                  <a:srgbClr val="13161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склад слова.</a:t>
            </a:r>
            <a:br>
              <a:rPr lang="ru-RU" sz="4900" i="1" dirty="0">
                <a:solidFill>
                  <a:srgbClr val="13161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uk-UA" sz="6700" i="1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uk-UA" sz="7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52556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We learn English: October 2019">
            <a:extLst>
              <a:ext uri="{FF2B5EF4-FFF2-40B4-BE49-F238E27FC236}">
                <a16:creationId xmlns:a16="http://schemas.microsoft.com/office/drawing/2014/main" id="{9F98EE7D-5063-4E7E-9DED-BBCC9437AC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28598" y="1290638"/>
            <a:ext cx="2552701" cy="4614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69DB2EE-F029-4C74-AAE9-2CED55FD504D}"/>
              </a:ext>
            </a:extLst>
          </p:cNvPr>
          <p:cNvSpPr txBox="1"/>
          <p:nvPr/>
        </p:nvSpPr>
        <p:spPr>
          <a:xfrm>
            <a:off x="2552701" y="4597866"/>
            <a:ext cx="9410701" cy="1938992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</p:spPr>
        <p:txBody>
          <a:bodyPr wrap="square" rtlCol="0">
            <a:spAutoFit/>
          </a:bodyPr>
          <a:lstStyle/>
          <a:p>
            <a:r>
              <a:rPr lang="uk-UA" sz="6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Букви </a:t>
            </a:r>
            <a:r>
              <a:rPr lang="uk-UA" sz="6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бувають</a:t>
            </a:r>
            <a:r>
              <a:rPr lang="uk-UA" sz="6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малі </a:t>
            </a:r>
            <a:r>
              <a:rPr lang="uk-UA" sz="6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</a:t>
            </a:r>
            <a:r>
              <a:rPr lang="uk-UA" sz="6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великі, друковані </a:t>
            </a:r>
            <a:r>
              <a:rPr lang="uk-UA" sz="6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</a:t>
            </a:r>
            <a:r>
              <a:rPr lang="uk-UA" sz="6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писані</a:t>
            </a:r>
            <a:r>
              <a:rPr lang="uk-UA" sz="6000" b="1" dirty="0">
                <a:solidFill>
                  <a:schemeClr val="bg1"/>
                </a:solidFill>
              </a:rPr>
              <a:t>.</a:t>
            </a:r>
            <a:endParaRPr lang="ru-RU" sz="6000" b="1" dirty="0">
              <a:solidFill>
                <a:schemeClr val="bg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169BF16-9185-42FE-881C-0351C7CA12AD}"/>
              </a:ext>
            </a:extLst>
          </p:cNvPr>
          <p:cNvSpPr txBox="1"/>
          <p:nvPr/>
        </p:nvSpPr>
        <p:spPr>
          <a:xfrm>
            <a:off x="2947130" y="158755"/>
            <a:ext cx="9016272" cy="1015663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</p:spPr>
        <p:txBody>
          <a:bodyPr wrap="square" rtlCol="0">
            <a:spAutoFit/>
          </a:bodyPr>
          <a:lstStyle/>
          <a:p>
            <a:r>
              <a:rPr lang="uk-UA" sz="6000" b="1" dirty="0">
                <a:solidFill>
                  <a:schemeClr val="bg1"/>
                </a:solidFill>
              </a:rPr>
              <a:t>Буква, літера, знак .</a:t>
            </a:r>
            <a:endParaRPr lang="ru-RU" sz="6000" b="1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33A6F36-F76B-4FA5-B6D8-BDBF7B3508C3}"/>
              </a:ext>
            </a:extLst>
          </p:cNvPr>
          <p:cNvSpPr txBox="1"/>
          <p:nvPr/>
        </p:nvSpPr>
        <p:spPr>
          <a:xfrm>
            <a:off x="2947130" y="2260134"/>
            <a:ext cx="9016272" cy="1938992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</p:spPr>
        <p:txBody>
          <a:bodyPr wrap="square" rtlCol="0">
            <a:spAutoFit/>
          </a:bodyPr>
          <a:lstStyle/>
          <a:p>
            <a:r>
              <a:rPr lang="uk-UA" sz="6000" b="1" dirty="0">
                <a:solidFill>
                  <a:schemeClr val="bg1"/>
                </a:solidFill>
              </a:rPr>
              <a:t>Букви  ми бачимо і пишемо.</a:t>
            </a:r>
            <a:endParaRPr lang="ru-RU" sz="6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68578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We learn English: October 2019">
            <a:extLst>
              <a:ext uri="{FF2B5EF4-FFF2-40B4-BE49-F238E27FC236}">
                <a16:creationId xmlns:a16="http://schemas.microsoft.com/office/drawing/2014/main" id="{4C502CC6-F895-4CB3-B1D1-A47BF507B9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57198" y="1121569"/>
            <a:ext cx="2552701" cy="4614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E9B3396-AA70-4311-A4A7-76CD4BB6854C}"/>
              </a:ext>
            </a:extLst>
          </p:cNvPr>
          <p:cNvSpPr txBox="1"/>
          <p:nvPr/>
        </p:nvSpPr>
        <p:spPr>
          <a:xfrm flipH="1">
            <a:off x="3341367" y="2533650"/>
            <a:ext cx="80886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dirty="0"/>
              <a:t>	Пригадай  та </a:t>
            </a:r>
            <a:r>
              <a:rPr lang="uk-UA" sz="3600" dirty="0" err="1"/>
              <a:t>запиши</a:t>
            </a:r>
            <a:r>
              <a:rPr lang="uk-UA" sz="3600" dirty="0"/>
              <a:t> в «секретний» зошит свій перший алфавіт.</a:t>
            </a:r>
          </a:p>
        </p:txBody>
      </p:sp>
    </p:spTree>
    <p:extLst>
      <p:ext uri="{BB962C8B-B14F-4D97-AF65-F5344CB8AC3E}">
        <p14:creationId xmlns:p14="http://schemas.microsoft.com/office/powerpoint/2010/main" val="37479717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926143" y="2450098"/>
            <a:ext cx="3310577" cy="132343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uk-UA" sz="8000" b="1" dirty="0"/>
              <a:t>ЗВУКИ</a:t>
            </a:r>
            <a:endParaRPr lang="ru-RU" sz="8000" b="1" dirty="0"/>
          </a:p>
        </p:txBody>
      </p:sp>
      <p:pic>
        <p:nvPicPr>
          <p:cNvPr id="2052" name="Picture 4" descr="Звуковий аналіз слів. Звуки і букви - Мій вільний час - Підручник -  Українська мова. Буквар 1 клас частина 1 - О. Л. Іщенко - Літера ЛТД 2018">
            <a:extLst>
              <a:ext uri="{FF2B5EF4-FFF2-40B4-BE49-F238E27FC236}">
                <a16:creationId xmlns:a16="http://schemas.microsoft.com/office/drawing/2014/main" id="{A5BFDC74-B442-4792-AF3A-08AA4915DA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780098"/>
            <a:ext cx="1647898" cy="2331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2" descr="Рот картинки, стоковые фото Рот | Depositphotos">
            <a:extLst>
              <a:ext uri="{FF2B5EF4-FFF2-40B4-BE49-F238E27FC236}">
                <a16:creationId xmlns:a16="http://schemas.microsoft.com/office/drawing/2014/main" id="{2D120122-AAD0-4042-B05B-15AE7C75E9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9135" y="3697745"/>
            <a:ext cx="2669457" cy="17796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27334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107961" y="74951"/>
            <a:ext cx="572624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000" b="1" dirty="0">
                <a:solidFill>
                  <a:srgbClr val="C00000"/>
                </a:solidFill>
              </a:rPr>
              <a:t>Звуки мовлення</a:t>
            </a:r>
            <a:endParaRPr lang="ru-RU" sz="6000" b="1" dirty="0">
              <a:solidFill>
                <a:srgbClr val="C00000"/>
              </a:solidFill>
            </a:endParaRPr>
          </a:p>
        </p:txBody>
      </p:sp>
      <p:sp>
        <p:nvSpPr>
          <p:cNvPr id="3" name="Стрелка влево 2"/>
          <p:cNvSpPr/>
          <p:nvPr/>
        </p:nvSpPr>
        <p:spPr>
          <a:xfrm rot="20309745">
            <a:off x="2710410" y="1227614"/>
            <a:ext cx="2041311" cy="408406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 descr="Голосні звуки та букви, що їх позначають — урок. Українська мова НУШ, 2  клас.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40" t="1000" r="5960" b="5333"/>
          <a:stretch/>
        </p:blipFill>
        <p:spPr bwMode="auto">
          <a:xfrm>
            <a:off x="374975" y="4062323"/>
            <a:ext cx="3276600" cy="2676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788248" y="1836630"/>
            <a:ext cx="238671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000" b="1" dirty="0">
                <a:solidFill>
                  <a:srgbClr val="F72B09"/>
                </a:solidFill>
              </a:rPr>
              <a:t>ГОЛОСНІ</a:t>
            </a:r>
            <a:r>
              <a:rPr lang="uk-UA" sz="4000" b="1" dirty="0">
                <a:solidFill>
                  <a:srgbClr val="FFC000"/>
                </a:solidFill>
              </a:rPr>
              <a:t> </a:t>
            </a:r>
            <a:endParaRPr lang="ru-RU" sz="4000" b="1" dirty="0">
              <a:solidFill>
                <a:srgbClr val="FFC000"/>
              </a:solidFill>
            </a:endParaRPr>
          </a:p>
        </p:txBody>
      </p:sp>
      <p:pic>
        <p:nvPicPr>
          <p:cNvPr id="2052" name="Picture 4" descr="наклейка вінілова на авто вікно дзеркало холодильник купити Київ Україна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832"/>
          <a:stretch/>
        </p:blipFill>
        <p:spPr bwMode="auto">
          <a:xfrm>
            <a:off x="1163307" y="3155313"/>
            <a:ext cx="1447563" cy="9137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Стрелка влево 8"/>
          <p:cNvSpPr/>
          <p:nvPr/>
        </p:nvSpPr>
        <p:spPr>
          <a:xfrm rot="12134958">
            <a:off x="5977081" y="1276753"/>
            <a:ext cx="2077294" cy="440167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6745818" y="1915531"/>
            <a:ext cx="316970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000" b="1" dirty="0">
                <a:solidFill>
                  <a:srgbClr val="7030A0"/>
                </a:solidFill>
              </a:rPr>
              <a:t>ПРИГОЛОСНІ</a:t>
            </a:r>
            <a:r>
              <a:rPr lang="uk-UA" sz="4000" b="1" dirty="0">
                <a:solidFill>
                  <a:srgbClr val="FFC000"/>
                </a:solidFill>
              </a:rPr>
              <a:t> </a:t>
            </a:r>
            <a:endParaRPr lang="ru-RU" sz="4000" b="1" dirty="0">
              <a:solidFill>
                <a:srgbClr val="FFC000"/>
              </a:solidFill>
            </a:endParaRPr>
          </a:p>
        </p:txBody>
      </p:sp>
      <p:sp>
        <p:nvSpPr>
          <p:cNvPr id="6" name="Левая круглая скобка 5"/>
          <p:cNvSpPr/>
          <p:nvPr/>
        </p:nvSpPr>
        <p:spPr>
          <a:xfrm>
            <a:off x="3028950" y="1915531"/>
            <a:ext cx="79011" cy="628985"/>
          </a:xfrm>
          <a:prstGeom prst="leftBracket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Левая круглая скобка 12"/>
          <p:cNvSpPr/>
          <p:nvPr/>
        </p:nvSpPr>
        <p:spPr>
          <a:xfrm flipH="1">
            <a:off x="3447857" y="1915531"/>
            <a:ext cx="92439" cy="628985"/>
          </a:xfrm>
          <a:prstGeom prst="leftBracket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3137941" y="2093805"/>
            <a:ext cx="292368" cy="268395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Левая круглая скобка 14"/>
          <p:cNvSpPr/>
          <p:nvPr/>
        </p:nvSpPr>
        <p:spPr>
          <a:xfrm>
            <a:off x="9849086" y="1954980"/>
            <a:ext cx="79011" cy="628985"/>
          </a:xfrm>
          <a:prstGeom prst="leftBracket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Левая круглая скобка 16"/>
          <p:cNvSpPr/>
          <p:nvPr/>
        </p:nvSpPr>
        <p:spPr>
          <a:xfrm flipH="1">
            <a:off x="11265897" y="1908333"/>
            <a:ext cx="92439" cy="628985"/>
          </a:xfrm>
          <a:prstGeom prst="leftBracket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10016045" y="2228002"/>
            <a:ext cx="385135" cy="4571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8" name="Picture 10" descr="Человеческий рот картинки, стоковые фото Человеческий рот | Depositphoto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0472" y="3428911"/>
            <a:ext cx="3080742" cy="1971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Рот картинки, стоковые фото Рот | Depositphotos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5681" y="2447427"/>
            <a:ext cx="1195189" cy="7967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Прямоугольник 21"/>
          <p:cNvSpPr/>
          <p:nvPr/>
        </p:nvSpPr>
        <p:spPr>
          <a:xfrm>
            <a:off x="10689890" y="2144854"/>
            <a:ext cx="385135" cy="4571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10689890" y="2269531"/>
            <a:ext cx="385135" cy="4571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09871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: скругленные углы 13">
            <a:extLst>
              <a:ext uri="{FF2B5EF4-FFF2-40B4-BE49-F238E27FC236}">
                <a16:creationId xmlns:a16="http://schemas.microsoft.com/office/drawing/2014/main" id="{2B6D977E-77AE-4C2B-A25D-F738B8C1C438}"/>
              </a:ext>
            </a:extLst>
          </p:cNvPr>
          <p:cNvSpPr/>
          <p:nvPr/>
        </p:nvSpPr>
        <p:spPr>
          <a:xfrm>
            <a:off x="7269580" y="3839691"/>
            <a:ext cx="4762127" cy="160454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5" name="TextBox 4"/>
          <p:cNvSpPr txBox="1"/>
          <p:nvPr/>
        </p:nvSpPr>
        <p:spPr>
          <a:xfrm>
            <a:off x="7887382" y="4134131"/>
            <a:ext cx="572624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000" b="1" dirty="0">
                <a:solidFill>
                  <a:srgbClr val="FF0000"/>
                </a:solidFill>
              </a:rPr>
              <a:t>пишемо</a:t>
            </a:r>
            <a:endParaRPr lang="ru-RU" sz="6000" b="1" dirty="0">
              <a:solidFill>
                <a:srgbClr val="FF0000"/>
              </a:solidFill>
            </a:endParaRPr>
          </a:p>
        </p:txBody>
      </p:sp>
      <p:sp>
        <p:nvSpPr>
          <p:cNvPr id="2" name="Прямоугольник: скругленные углы 1">
            <a:extLst>
              <a:ext uri="{FF2B5EF4-FFF2-40B4-BE49-F238E27FC236}">
                <a16:creationId xmlns:a16="http://schemas.microsoft.com/office/drawing/2014/main" id="{BEB79A66-C571-47F5-A246-9C5967EE2E53}"/>
              </a:ext>
            </a:extLst>
          </p:cNvPr>
          <p:cNvSpPr/>
          <p:nvPr/>
        </p:nvSpPr>
        <p:spPr>
          <a:xfrm>
            <a:off x="7269579" y="1052855"/>
            <a:ext cx="4762127" cy="160454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8" name="TextBox 7"/>
          <p:cNvSpPr txBox="1"/>
          <p:nvPr/>
        </p:nvSpPr>
        <p:spPr>
          <a:xfrm>
            <a:off x="7887382" y="1286845"/>
            <a:ext cx="301602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 err="1">
                <a:solidFill>
                  <a:srgbClr val="FF0000"/>
                </a:solidFill>
              </a:rPr>
              <a:t>бачимо</a:t>
            </a:r>
            <a:r>
              <a:rPr lang="ru-RU" sz="6000" b="1" dirty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6939" y="2549493"/>
            <a:ext cx="3310577" cy="132343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uk-UA" sz="8000" b="1" dirty="0">
                <a:solidFill>
                  <a:srgbClr val="FF0000"/>
                </a:solidFill>
              </a:rPr>
              <a:t>БУКВИ</a:t>
            </a:r>
            <a:endParaRPr lang="ru-RU" sz="8000" b="1" dirty="0">
              <a:solidFill>
                <a:srgbClr val="FF0000"/>
              </a:solidFill>
            </a:endParaRPr>
          </a:p>
        </p:txBody>
      </p:sp>
      <p:pic>
        <p:nvPicPr>
          <p:cNvPr id="1026" name="Picture 2" descr="Людське око — Вікіпедія">
            <a:extLst>
              <a:ext uri="{FF2B5EF4-FFF2-40B4-BE49-F238E27FC236}">
                <a16:creationId xmlns:a16="http://schemas.microsoft.com/office/drawing/2014/main" id="{75D8781E-87D1-46A9-883C-AA99168C28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2680" y="320491"/>
            <a:ext cx="3712814" cy="2649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значок ручки удерживания руки Иллюстрация вектора - иллюстрации  насчитывающей план, люди: 138106279">
            <a:extLst>
              <a:ext uri="{FF2B5EF4-FFF2-40B4-BE49-F238E27FC236}">
                <a16:creationId xmlns:a16="http://schemas.microsoft.com/office/drawing/2014/main" id="{2FB61EB0-6307-414D-8467-CB657DCDBD1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24" t="20615" r="20334" b="24908"/>
          <a:stretch/>
        </p:blipFill>
        <p:spPr bwMode="auto">
          <a:xfrm>
            <a:off x="3579369" y="3429000"/>
            <a:ext cx="3518355" cy="32879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20597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5" grpId="0"/>
      <p:bldP spid="2" grpId="0" animBg="1"/>
      <p:bldP spid="8" grpId="0"/>
      <p:bldP spid="1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6342EC4-748E-4103-B3F3-14ED5EF902D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847" t="3048" b="40512"/>
          <a:stretch/>
        </p:blipFill>
        <p:spPr>
          <a:xfrm>
            <a:off x="1705076" y="27863"/>
            <a:ext cx="8781847" cy="6802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65587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F26A083-1B12-4CCE-AAE8-D44CA8670C60}"/>
              </a:ext>
            </a:extLst>
          </p:cNvPr>
          <p:cNvSpPr txBox="1"/>
          <p:nvPr/>
        </p:nvSpPr>
        <p:spPr>
          <a:xfrm>
            <a:off x="730790" y="1984046"/>
            <a:ext cx="3749438" cy="156966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uk-UA" sz="9600" b="1" dirty="0"/>
              <a:t>Буква</a:t>
            </a:r>
            <a:r>
              <a:rPr lang="uk-UA" sz="6000" b="1" dirty="0"/>
              <a:t>, </a:t>
            </a:r>
            <a:endParaRPr lang="ru-RU" sz="6000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BFFFFA0-4D65-4F71-8AF1-B7C709D095FA}"/>
              </a:ext>
            </a:extLst>
          </p:cNvPr>
          <p:cNvSpPr txBox="1"/>
          <p:nvPr/>
        </p:nvSpPr>
        <p:spPr>
          <a:xfrm>
            <a:off x="4480228" y="1957436"/>
            <a:ext cx="4411573" cy="156966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uk-UA" sz="9600" b="1" dirty="0"/>
              <a:t>літера</a:t>
            </a:r>
            <a:r>
              <a:rPr lang="uk-UA" sz="8000" b="1" dirty="0"/>
              <a:t>, </a:t>
            </a:r>
            <a:endParaRPr lang="ru-RU" sz="8000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A6FFF6B-5822-4DD3-ADE7-6FB804C98B19}"/>
              </a:ext>
            </a:extLst>
          </p:cNvPr>
          <p:cNvSpPr txBox="1"/>
          <p:nvPr/>
        </p:nvSpPr>
        <p:spPr>
          <a:xfrm>
            <a:off x="8891801" y="1984552"/>
            <a:ext cx="3277736" cy="156966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uk-UA" sz="9600" b="1" dirty="0"/>
              <a:t>знак. </a:t>
            </a:r>
            <a:endParaRPr lang="ru-RU" sz="9600" b="1" dirty="0"/>
          </a:p>
        </p:txBody>
      </p:sp>
    </p:spTree>
    <p:extLst>
      <p:ext uri="{BB962C8B-B14F-4D97-AF65-F5344CB8AC3E}">
        <p14:creationId xmlns:p14="http://schemas.microsoft.com/office/powerpoint/2010/main" val="31764885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: скругленные углы 13">
            <a:extLst>
              <a:ext uri="{FF2B5EF4-FFF2-40B4-BE49-F238E27FC236}">
                <a16:creationId xmlns:a16="http://schemas.microsoft.com/office/drawing/2014/main" id="{2B6D977E-77AE-4C2B-A25D-F738B8C1C438}"/>
              </a:ext>
            </a:extLst>
          </p:cNvPr>
          <p:cNvSpPr/>
          <p:nvPr/>
        </p:nvSpPr>
        <p:spPr>
          <a:xfrm>
            <a:off x="3567733" y="3429000"/>
            <a:ext cx="3835957" cy="160454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5" name="TextBox 4"/>
          <p:cNvSpPr txBox="1"/>
          <p:nvPr/>
        </p:nvSpPr>
        <p:spPr>
          <a:xfrm>
            <a:off x="4170789" y="3569078"/>
            <a:ext cx="363110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000" b="1" dirty="0"/>
              <a:t>ВЕЛИКІ</a:t>
            </a:r>
            <a:endParaRPr lang="ru-RU" sz="6000" b="1" dirty="0"/>
          </a:p>
        </p:txBody>
      </p:sp>
      <p:sp>
        <p:nvSpPr>
          <p:cNvPr id="2" name="Прямоугольник: скругленные углы 1">
            <a:extLst>
              <a:ext uri="{FF2B5EF4-FFF2-40B4-BE49-F238E27FC236}">
                <a16:creationId xmlns:a16="http://schemas.microsoft.com/office/drawing/2014/main" id="{BEB79A66-C571-47F5-A246-9C5967EE2E53}"/>
              </a:ext>
            </a:extLst>
          </p:cNvPr>
          <p:cNvSpPr/>
          <p:nvPr/>
        </p:nvSpPr>
        <p:spPr>
          <a:xfrm>
            <a:off x="3567733" y="876927"/>
            <a:ext cx="3835957" cy="160454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8" name="TextBox 7"/>
          <p:cNvSpPr txBox="1"/>
          <p:nvPr/>
        </p:nvSpPr>
        <p:spPr>
          <a:xfrm>
            <a:off x="4587989" y="1021374"/>
            <a:ext cx="301602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 err="1"/>
              <a:t>малі</a:t>
            </a:r>
            <a:r>
              <a:rPr lang="ru-RU" sz="6000" b="1" dirty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6939" y="2549493"/>
            <a:ext cx="3310577" cy="132343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uk-UA" sz="8000" b="1" dirty="0">
                <a:solidFill>
                  <a:srgbClr val="002060"/>
                </a:solidFill>
              </a:rPr>
              <a:t>БУКВИ</a:t>
            </a:r>
            <a:endParaRPr lang="ru-RU" sz="8000" b="1" dirty="0">
              <a:solidFill>
                <a:srgbClr val="002060"/>
              </a:solidFill>
            </a:endParaRPr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id="{D5E17AC4-8A5C-442C-82AA-827BDE8006EC}"/>
              </a:ext>
            </a:extLst>
          </p:cNvPr>
          <p:cNvSpPr/>
          <p:nvPr/>
        </p:nvSpPr>
        <p:spPr>
          <a:xfrm>
            <a:off x="7938172" y="895411"/>
            <a:ext cx="3835957" cy="160454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800" dirty="0">
                <a:latin typeface="Bahnschrift SemiBold SemiConden" panose="020B0502040204020203" pitchFamily="34" charset="0"/>
              </a:rPr>
              <a:t>Друковані</a:t>
            </a:r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id="{011C7B97-344B-4021-B283-C186161B2FED}"/>
              </a:ext>
            </a:extLst>
          </p:cNvPr>
          <p:cNvSpPr/>
          <p:nvPr/>
        </p:nvSpPr>
        <p:spPr>
          <a:xfrm>
            <a:off x="7938172" y="3429000"/>
            <a:ext cx="3835957" cy="160454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800" i="1" dirty="0"/>
              <a:t>рукописні</a:t>
            </a:r>
          </a:p>
        </p:txBody>
      </p:sp>
    </p:spTree>
    <p:extLst>
      <p:ext uri="{BB962C8B-B14F-4D97-AF65-F5344CB8AC3E}">
        <p14:creationId xmlns:p14="http://schemas.microsoft.com/office/powerpoint/2010/main" val="27546851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5" grpId="0"/>
      <p:bldP spid="2" grpId="0" animBg="1"/>
      <p:bldP spid="8" grpId="0"/>
      <p:bldP spid="13" grpId="0" animBg="1"/>
      <p:bldP spid="9" grpId="0" animBg="1"/>
      <p:bldP spid="1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882555" y="-54560"/>
            <a:ext cx="257470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000" b="1" dirty="0">
                <a:solidFill>
                  <a:srgbClr val="C00000"/>
                </a:solidFill>
              </a:rPr>
              <a:t>Звуки</a:t>
            </a:r>
          </a:p>
          <a:p>
            <a:r>
              <a:rPr lang="uk-UA" sz="6000" b="1" dirty="0">
                <a:solidFill>
                  <a:srgbClr val="C00000"/>
                </a:solidFill>
              </a:rPr>
              <a:t>      </a:t>
            </a:r>
          </a:p>
          <a:p>
            <a:r>
              <a:rPr lang="uk-UA" sz="6000" b="1" dirty="0">
                <a:solidFill>
                  <a:schemeClr val="tx2">
                    <a:lumMod val="50000"/>
                  </a:schemeClr>
                </a:solidFill>
              </a:rPr>
              <a:t>букви</a:t>
            </a:r>
            <a:endParaRPr lang="ru-RU" sz="60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6" name="Левая круглая скобка 5"/>
          <p:cNvSpPr/>
          <p:nvPr/>
        </p:nvSpPr>
        <p:spPr>
          <a:xfrm>
            <a:off x="1964272" y="3735300"/>
            <a:ext cx="369847" cy="1057620"/>
          </a:xfrm>
          <a:prstGeom prst="leftBracket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Левая круглая скобка 12"/>
          <p:cNvSpPr/>
          <p:nvPr/>
        </p:nvSpPr>
        <p:spPr>
          <a:xfrm flipH="1">
            <a:off x="2634052" y="3713330"/>
            <a:ext cx="353667" cy="1103339"/>
          </a:xfrm>
          <a:prstGeom prst="leftBracket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D4F0F18-11D3-457B-91ED-DAEF1591330D}"/>
              </a:ext>
            </a:extLst>
          </p:cNvPr>
          <p:cNvSpPr txBox="1"/>
          <p:nvPr/>
        </p:nvSpPr>
        <p:spPr>
          <a:xfrm>
            <a:off x="2057994" y="3626875"/>
            <a:ext cx="77739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7200" dirty="0"/>
              <a:t>с</a:t>
            </a:r>
          </a:p>
        </p:txBody>
      </p:sp>
      <p:sp>
        <p:nvSpPr>
          <p:cNvPr id="21" name="Левая круглая скобка 20">
            <a:extLst>
              <a:ext uri="{FF2B5EF4-FFF2-40B4-BE49-F238E27FC236}">
                <a16:creationId xmlns:a16="http://schemas.microsoft.com/office/drawing/2014/main" id="{1860EF0F-6E1E-485A-A2F5-CDEADAE4B789}"/>
              </a:ext>
            </a:extLst>
          </p:cNvPr>
          <p:cNvSpPr/>
          <p:nvPr/>
        </p:nvSpPr>
        <p:spPr>
          <a:xfrm>
            <a:off x="9753582" y="3732842"/>
            <a:ext cx="265473" cy="1057620"/>
          </a:xfrm>
          <a:prstGeom prst="leftBracket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Левая круглая скобка 22">
            <a:extLst>
              <a:ext uri="{FF2B5EF4-FFF2-40B4-BE49-F238E27FC236}">
                <a16:creationId xmlns:a16="http://schemas.microsoft.com/office/drawing/2014/main" id="{5D8F3E4A-C73D-44B5-85C6-4DCC587CB8B0}"/>
              </a:ext>
            </a:extLst>
          </p:cNvPr>
          <p:cNvSpPr/>
          <p:nvPr/>
        </p:nvSpPr>
        <p:spPr>
          <a:xfrm>
            <a:off x="3287652" y="3735300"/>
            <a:ext cx="292714" cy="1057620"/>
          </a:xfrm>
          <a:prstGeom prst="leftBracket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Левая круглая скобка 24">
            <a:extLst>
              <a:ext uri="{FF2B5EF4-FFF2-40B4-BE49-F238E27FC236}">
                <a16:creationId xmlns:a16="http://schemas.microsoft.com/office/drawing/2014/main" id="{CF7411A2-679C-4F73-80D0-771DEA6C462F}"/>
              </a:ext>
            </a:extLst>
          </p:cNvPr>
          <p:cNvSpPr/>
          <p:nvPr/>
        </p:nvSpPr>
        <p:spPr>
          <a:xfrm>
            <a:off x="5393972" y="3735300"/>
            <a:ext cx="245532" cy="1057620"/>
          </a:xfrm>
          <a:prstGeom prst="leftBracket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Левая круглая скобка 25">
            <a:extLst>
              <a:ext uri="{FF2B5EF4-FFF2-40B4-BE49-F238E27FC236}">
                <a16:creationId xmlns:a16="http://schemas.microsoft.com/office/drawing/2014/main" id="{EB9290BA-9BB7-457A-B982-82395083DCFB}"/>
              </a:ext>
            </a:extLst>
          </p:cNvPr>
          <p:cNvSpPr/>
          <p:nvPr/>
        </p:nvSpPr>
        <p:spPr>
          <a:xfrm flipH="1">
            <a:off x="3929091" y="3710005"/>
            <a:ext cx="229184" cy="1103339"/>
          </a:xfrm>
          <a:prstGeom prst="leftBracket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Левая круглая скобка 26">
            <a:extLst>
              <a:ext uri="{FF2B5EF4-FFF2-40B4-BE49-F238E27FC236}">
                <a16:creationId xmlns:a16="http://schemas.microsoft.com/office/drawing/2014/main" id="{4564CC14-2269-41DD-8AF1-5D8F02520DCE}"/>
              </a:ext>
            </a:extLst>
          </p:cNvPr>
          <p:cNvSpPr/>
          <p:nvPr/>
        </p:nvSpPr>
        <p:spPr>
          <a:xfrm flipH="1">
            <a:off x="8081194" y="3758276"/>
            <a:ext cx="369845" cy="1103339"/>
          </a:xfrm>
          <a:prstGeom prst="leftBracket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Левая круглая скобка 27">
            <a:extLst>
              <a:ext uri="{FF2B5EF4-FFF2-40B4-BE49-F238E27FC236}">
                <a16:creationId xmlns:a16="http://schemas.microsoft.com/office/drawing/2014/main" id="{A86E8583-8030-4AC5-9EF1-71B22175ADFB}"/>
              </a:ext>
            </a:extLst>
          </p:cNvPr>
          <p:cNvSpPr/>
          <p:nvPr/>
        </p:nvSpPr>
        <p:spPr>
          <a:xfrm flipH="1">
            <a:off x="10769569" y="3723865"/>
            <a:ext cx="369845" cy="1103339"/>
          </a:xfrm>
          <a:prstGeom prst="leftBracket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1D813802-1DE2-451E-83D6-177D49CD7076}"/>
              </a:ext>
            </a:extLst>
          </p:cNvPr>
          <p:cNvSpPr txBox="1"/>
          <p:nvPr/>
        </p:nvSpPr>
        <p:spPr>
          <a:xfrm>
            <a:off x="5595717" y="3601861"/>
            <a:ext cx="47122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7200" dirty="0"/>
              <a:t>о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A41203D0-90C5-4EFB-810B-F3163E1B61D6}"/>
              </a:ext>
            </a:extLst>
          </p:cNvPr>
          <p:cNvSpPr txBox="1"/>
          <p:nvPr/>
        </p:nvSpPr>
        <p:spPr>
          <a:xfrm>
            <a:off x="9762013" y="3608624"/>
            <a:ext cx="173354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7200" dirty="0" err="1"/>
              <a:t>шч</a:t>
            </a:r>
            <a:endParaRPr lang="uk-UA" sz="7200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9DFD4E1B-3EDB-4AD7-A132-3F21AFCEB395}"/>
              </a:ext>
            </a:extLst>
          </p:cNvPr>
          <p:cNvSpPr txBox="1"/>
          <p:nvPr/>
        </p:nvSpPr>
        <p:spPr>
          <a:xfrm rot="779659">
            <a:off x="2357113" y="3700958"/>
            <a:ext cx="44205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000" dirty="0"/>
              <a:t>'</a:t>
            </a:r>
          </a:p>
        </p:txBody>
      </p:sp>
      <p:sp>
        <p:nvSpPr>
          <p:cNvPr id="3" name="Стрелка: вправо 2">
            <a:extLst>
              <a:ext uri="{FF2B5EF4-FFF2-40B4-BE49-F238E27FC236}">
                <a16:creationId xmlns:a16="http://schemas.microsoft.com/office/drawing/2014/main" id="{97C5E4DD-CC3A-4DB4-B07A-92B92FA55527}"/>
              </a:ext>
            </a:extLst>
          </p:cNvPr>
          <p:cNvSpPr/>
          <p:nvPr/>
        </p:nvSpPr>
        <p:spPr>
          <a:xfrm rot="5400000">
            <a:off x="5808457" y="1316099"/>
            <a:ext cx="324703" cy="250383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7" name="Левая круглая скобка 36">
            <a:extLst>
              <a:ext uri="{FF2B5EF4-FFF2-40B4-BE49-F238E27FC236}">
                <a16:creationId xmlns:a16="http://schemas.microsoft.com/office/drawing/2014/main" id="{24C4AB2F-394B-49AA-BF29-3BBFA42B8B94}"/>
              </a:ext>
            </a:extLst>
          </p:cNvPr>
          <p:cNvSpPr/>
          <p:nvPr/>
        </p:nvSpPr>
        <p:spPr>
          <a:xfrm flipH="1">
            <a:off x="6032089" y="3687123"/>
            <a:ext cx="289648" cy="1103339"/>
          </a:xfrm>
          <a:prstGeom prst="leftBracket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9" name="Picture 4" descr="Звуковий аналіз слів. Звуки і букви - Мій вільний час - Підручник -  Українська мова. Буквар 1 клас частина 1 - О. Л. Іщенко - Літера ЛТД 2018">
            <a:extLst>
              <a:ext uri="{FF2B5EF4-FFF2-40B4-BE49-F238E27FC236}">
                <a16:creationId xmlns:a16="http://schemas.microsoft.com/office/drawing/2014/main" id="{204A0075-271A-4502-886E-CD867FC452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605" y="3429000"/>
            <a:ext cx="903865" cy="12789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" name="Левая круглая скобка 40">
            <a:extLst>
              <a:ext uri="{FF2B5EF4-FFF2-40B4-BE49-F238E27FC236}">
                <a16:creationId xmlns:a16="http://schemas.microsoft.com/office/drawing/2014/main" id="{4772FEA1-E0B0-4190-976D-39193C22E2A9}"/>
              </a:ext>
            </a:extLst>
          </p:cNvPr>
          <p:cNvSpPr/>
          <p:nvPr/>
        </p:nvSpPr>
        <p:spPr>
          <a:xfrm>
            <a:off x="7435551" y="3758276"/>
            <a:ext cx="319583" cy="1103339"/>
          </a:xfrm>
          <a:prstGeom prst="leftBracket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3" name="Picture 4" descr="значок ручки удерживания руки Иллюстрация вектора - иллюстрации  насчитывающей план, люди: 138106279">
            <a:extLst>
              <a:ext uri="{FF2B5EF4-FFF2-40B4-BE49-F238E27FC236}">
                <a16:creationId xmlns:a16="http://schemas.microsoft.com/office/drawing/2014/main" id="{EEC58BB9-ABD9-48B1-A1CD-EF1337D5497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24" t="20615" r="20334" b="24908"/>
          <a:stretch/>
        </p:blipFill>
        <p:spPr bwMode="auto">
          <a:xfrm>
            <a:off x="0" y="4969914"/>
            <a:ext cx="1297748" cy="15370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4" name="TextBox 43">
            <a:extLst>
              <a:ext uri="{FF2B5EF4-FFF2-40B4-BE49-F238E27FC236}">
                <a16:creationId xmlns:a16="http://schemas.microsoft.com/office/drawing/2014/main" id="{DBDE9FE1-D8A9-47C7-B1F9-92E9C79031C7}"/>
              </a:ext>
            </a:extLst>
          </p:cNvPr>
          <p:cNvSpPr txBox="1"/>
          <p:nvPr/>
        </p:nvSpPr>
        <p:spPr>
          <a:xfrm>
            <a:off x="3388463" y="3592590"/>
            <a:ext cx="77739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7200" dirty="0"/>
              <a:t>с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FA08C21E-7308-4DD0-B960-19F942334C14}"/>
              </a:ext>
            </a:extLst>
          </p:cNvPr>
          <p:cNvSpPr txBox="1"/>
          <p:nvPr/>
        </p:nvSpPr>
        <p:spPr>
          <a:xfrm>
            <a:off x="1806308" y="5060424"/>
            <a:ext cx="303145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8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uk-UA" sz="8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«ес</a:t>
            </a:r>
            <a:r>
              <a:rPr lang="uk-UA" sz="8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66C3A8A1-DF70-409C-AB67-9771584F0C18}"/>
              </a:ext>
            </a:extLst>
          </p:cNvPr>
          <p:cNvSpPr txBox="1"/>
          <p:nvPr/>
        </p:nvSpPr>
        <p:spPr>
          <a:xfrm>
            <a:off x="5427818" y="5122870"/>
            <a:ext cx="893920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8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endParaRPr lang="uk-UA" sz="8800" dirty="0"/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03DDA8D8-D0B7-49AC-8B38-8BB52B534615}"/>
              </a:ext>
            </a:extLst>
          </p:cNvPr>
          <p:cNvSpPr txBox="1"/>
          <p:nvPr/>
        </p:nvSpPr>
        <p:spPr>
          <a:xfrm>
            <a:off x="7637519" y="3657048"/>
            <a:ext cx="47122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7200" dirty="0"/>
              <a:t>а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AC2125D4-7433-498B-9DE0-56EE0E68C62C}"/>
              </a:ext>
            </a:extLst>
          </p:cNvPr>
          <p:cNvSpPr txBox="1"/>
          <p:nvPr/>
        </p:nvSpPr>
        <p:spPr>
          <a:xfrm>
            <a:off x="7059062" y="4969914"/>
            <a:ext cx="89392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9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endParaRPr lang="uk-UA" sz="9600" dirty="0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D82017A7-2C37-4BCF-AD74-B0C3A1EE7A06}"/>
              </a:ext>
            </a:extLst>
          </p:cNvPr>
          <p:cNvSpPr txBox="1"/>
          <p:nvPr/>
        </p:nvSpPr>
        <p:spPr>
          <a:xfrm>
            <a:off x="7873130" y="4953614"/>
            <a:ext cx="89392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9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</a:t>
            </a:r>
            <a:endParaRPr lang="uk-UA" sz="9600" dirty="0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6E456308-3157-4ED1-BB13-0B750BA6D908}"/>
              </a:ext>
            </a:extLst>
          </p:cNvPr>
          <p:cNvSpPr txBox="1"/>
          <p:nvPr/>
        </p:nvSpPr>
        <p:spPr>
          <a:xfrm>
            <a:off x="9280363" y="5050157"/>
            <a:ext cx="893920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8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</a:t>
            </a:r>
            <a:endParaRPr lang="uk-UA" sz="8800" dirty="0"/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4CB29FC7-3839-455E-8D4C-10FC5543BB8B}"/>
              </a:ext>
            </a:extLst>
          </p:cNvPr>
          <p:cNvSpPr txBox="1"/>
          <p:nvPr/>
        </p:nvSpPr>
        <p:spPr>
          <a:xfrm>
            <a:off x="10174283" y="5234822"/>
            <a:ext cx="311401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7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uk-UA" sz="7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ща</a:t>
            </a:r>
            <a:r>
              <a:rPr lang="uk-UA" sz="7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uk-UA" sz="7200" dirty="0"/>
          </a:p>
        </p:txBody>
      </p:sp>
    </p:spTree>
    <p:extLst>
      <p:ext uri="{BB962C8B-B14F-4D97-AF65-F5344CB8AC3E}">
        <p14:creationId xmlns:p14="http://schemas.microsoft.com/office/powerpoint/2010/main" val="11203976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AC93480-C3EE-4CBE-969B-832A2972BEE7}"/>
              </a:ext>
            </a:extLst>
          </p:cNvPr>
          <p:cNvSpPr txBox="1"/>
          <p:nvPr/>
        </p:nvSpPr>
        <p:spPr>
          <a:xfrm>
            <a:off x="800100" y="338137"/>
            <a:ext cx="10896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/>
              <a:t>	</a:t>
            </a:r>
            <a:r>
              <a:rPr lang="uk-UA" sz="4800" dirty="0" err="1"/>
              <a:t>Запиши</a:t>
            </a:r>
            <a:r>
              <a:rPr lang="uk-UA" sz="4800" dirty="0"/>
              <a:t> подані слова. Послідовно назви звуки і букви в них.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253ADAA-23E9-482F-92FA-EF3ED1BE08EF}"/>
              </a:ext>
            </a:extLst>
          </p:cNvPr>
          <p:cNvSpPr txBox="1"/>
          <p:nvPr/>
        </p:nvSpPr>
        <p:spPr>
          <a:xfrm>
            <a:off x="593621" y="2337619"/>
            <a:ext cx="3771902" cy="156966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uk-UA" sz="9600" dirty="0"/>
              <a:t>Діти</a:t>
            </a:r>
            <a:r>
              <a:rPr lang="uk-UA" sz="6000" dirty="0"/>
              <a:t>  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5DBC7AF-FD32-452E-A6A9-E34F52725BCB}"/>
              </a:ext>
            </a:extLst>
          </p:cNvPr>
          <p:cNvSpPr txBox="1"/>
          <p:nvPr/>
        </p:nvSpPr>
        <p:spPr>
          <a:xfrm>
            <a:off x="593621" y="4576238"/>
            <a:ext cx="4376584" cy="156966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uk-UA" sz="9600" dirty="0"/>
              <a:t>Бджоли</a:t>
            </a:r>
          </a:p>
        </p:txBody>
      </p:sp>
    </p:spTree>
    <p:extLst>
      <p:ext uri="{BB962C8B-B14F-4D97-AF65-F5344CB8AC3E}">
        <p14:creationId xmlns:p14="http://schemas.microsoft.com/office/powerpoint/2010/main" val="279095899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176</TotalTime>
  <Words>114</Words>
  <Application>Microsoft Office PowerPoint</Application>
  <PresentationFormat>Широкоэкранный</PresentationFormat>
  <Paragraphs>38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7" baseType="lpstr">
      <vt:lpstr>Arial</vt:lpstr>
      <vt:lpstr>Bahnschrift SemiBold SemiConden</vt:lpstr>
      <vt:lpstr>Calibri</vt:lpstr>
      <vt:lpstr>Calibri Light</vt:lpstr>
      <vt:lpstr>Times New Roman</vt:lpstr>
      <vt:lpstr>Тема Office</vt:lpstr>
      <vt:lpstr> Поняття про букву як писемний знак, що позначає звук.  Звуко-буквений аналіз слів.  Аналізую звуко-буквений склад слова.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Поняття про звук як елемент людської мови.  Аналізую звуковий склад слова.</dc:title>
  <dc:creator>Максим</dc:creator>
  <cp:lastModifiedBy>Максим</cp:lastModifiedBy>
  <cp:revision>3</cp:revision>
  <dcterms:created xsi:type="dcterms:W3CDTF">2022-08-31T17:57:56Z</dcterms:created>
  <dcterms:modified xsi:type="dcterms:W3CDTF">2022-09-05T05:44:51Z</dcterms:modified>
</cp:coreProperties>
</file>