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9" r:id="rId2"/>
    <p:sldId id="266" r:id="rId3"/>
    <p:sldId id="258" r:id="rId4"/>
    <p:sldId id="265" r:id="rId5"/>
    <p:sldId id="267" r:id="rId6"/>
    <p:sldId id="257" r:id="rId7"/>
    <p:sldId id="268" r:id="rId8"/>
    <p:sldId id="269" r:id="rId9"/>
    <p:sldId id="270" r:id="rId10"/>
    <p:sldId id="271" r:id="rId11"/>
    <p:sldId id="273" r:id="rId12"/>
    <p:sldId id="264" r:id="rId13"/>
    <p:sldId id="263" r:id="rId14"/>
    <p:sldId id="260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2B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3" autoAdjust="0"/>
    <p:restoredTop sz="94660"/>
  </p:normalViewPr>
  <p:slideViewPr>
    <p:cSldViewPr snapToGrid="0">
      <p:cViewPr varScale="1">
        <p:scale>
          <a:sx n="49" d="100"/>
          <a:sy n="49" d="100"/>
        </p:scale>
        <p:origin x="72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619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86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30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92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935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845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6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58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588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824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9/18/2022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9/18/2022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23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4BB161-E406-494A-8E5C-89E2AD71FFBB}"/>
              </a:ext>
            </a:extLst>
          </p:cNvPr>
          <p:cNvSpPr txBox="1"/>
          <p:nvPr/>
        </p:nvSpPr>
        <p:spPr>
          <a:xfrm>
            <a:off x="1187100" y="156354"/>
            <a:ext cx="1020754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2070" algn="l">
              <a:spcAft>
                <a:spcPts val="0"/>
              </a:spcAft>
            </a:pP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 слова. Уявлення про </a:t>
            </a:r>
            <a:r>
              <a:rPr lang="uk-UA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складоутворювальну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голосних  звуків.</a:t>
            </a:r>
          </a:p>
          <a:p>
            <a:pPr marL="52070" algn="l">
              <a:spcAft>
                <a:spcPts val="0"/>
              </a:spcAft>
            </a:pP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Навчаюся ділити слова на склади.</a:t>
            </a:r>
          </a:p>
        </p:txBody>
      </p:sp>
      <p:pic>
        <p:nvPicPr>
          <p:cNvPr id="3" name="Picture 4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B78C37ED-0A46-4BC4-B51C-B31CBB031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68977" y="3620905"/>
            <a:ext cx="167184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64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74C92A4-9CAB-44BF-812B-1A42ABFD9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642" y="0"/>
            <a:ext cx="9652325" cy="646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277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Библиотека Oodi в Хельсинки: гостиная для горожан. Бесплатно">
            <a:extLst>
              <a:ext uri="{FF2B5EF4-FFF2-40B4-BE49-F238E27FC236}">
                <a16:creationId xmlns:a16="http://schemas.microsoft.com/office/drawing/2014/main" id="{086C5E1B-03A1-4DBC-91E7-2E17965F3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098" y="254590"/>
            <a:ext cx="6348819" cy="634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Новая библиотека Ооди в Хельсинки | Пикабу">
            <a:extLst>
              <a:ext uri="{FF2B5EF4-FFF2-40B4-BE49-F238E27FC236}">
                <a16:creationId xmlns:a16="http://schemas.microsoft.com/office/drawing/2014/main" id="{0A872937-705D-4CA4-B04B-8347DA2B35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r="6129"/>
          <a:stretch/>
        </p:blipFill>
        <p:spPr bwMode="auto">
          <a:xfrm>
            <a:off x="6096000" y="254590"/>
            <a:ext cx="6134911" cy="634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17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7CE8067-963A-420C-9086-95DCC041CE12}"/>
              </a:ext>
            </a:extLst>
          </p:cNvPr>
          <p:cNvSpPr txBox="1"/>
          <p:nvPr/>
        </p:nvSpPr>
        <p:spPr>
          <a:xfrm>
            <a:off x="2445753" y="641923"/>
            <a:ext cx="5984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бібліотека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6DA6BF-2CE0-41D3-8357-FB70176885D4}"/>
              </a:ext>
            </a:extLst>
          </p:cNvPr>
          <p:cNvSpPr txBox="1"/>
          <p:nvPr/>
        </p:nvSpPr>
        <p:spPr>
          <a:xfrm>
            <a:off x="755600" y="1772081"/>
            <a:ext cx="85132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книгосховище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2B4270-C0D1-48D9-A79C-2B2826660D77}"/>
              </a:ext>
            </a:extLst>
          </p:cNvPr>
          <p:cNvSpPr txBox="1"/>
          <p:nvPr/>
        </p:nvSpPr>
        <p:spPr>
          <a:xfrm>
            <a:off x="2445753" y="2904867"/>
            <a:ext cx="59170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F620FF-3096-4981-A5C3-C45022E292D8}"/>
              </a:ext>
            </a:extLst>
          </p:cNvPr>
          <p:cNvSpPr txBox="1"/>
          <p:nvPr/>
        </p:nvSpPr>
        <p:spPr>
          <a:xfrm>
            <a:off x="3043056" y="4004204"/>
            <a:ext cx="45985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9B492F-7238-41CB-9462-0C057522F615}"/>
              </a:ext>
            </a:extLst>
          </p:cNvPr>
          <p:cNvSpPr txBox="1"/>
          <p:nvPr/>
        </p:nvSpPr>
        <p:spPr>
          <a:xfrm>
            <a:off x="2166731" y="5116740"/>
            <a:ext cx="69308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мудрість</a:t>
            </a:r>
          </a:p>
        </p:txBody>
      </p:sp>
      <p:pic>
        <p:nvPicPr>
          <p:cNvPr id="11" name="Picture 2" descr="Голосні звуки та букви, що їх позначають — урок. Українська мова НУШ, 2  клас.">
            <a:extLst>
              <a:ext uri="{FF2B5EF4-FFF2-40B4-BE49-F238E27FC236}">
                <a16:creationId xmlns:a16="http://schemas.microsoft.com/office/drawing/2014/main" id="{ABC444D5-F70C-4F2B-A5E8-7D8FF9DBA6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" t="1000" r="5960" b="5333"/>
          <a:stretch/>
        </p:blipFill>
        <p:spPr bwMode="auto">
          <a:xfrm>
            <a:off x="9888815" y="4570225"/>
            <a:ext cx="2189768" cy="176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EE9956-1422-4CF5-9F13-B10DF89496C9}"/>
              </a:ext>
            </a:extLst>
          </p:cNvPr>
          <p:cNvSpPr txBox="1"/>
          <p:nvPr/>
        </p:nvSpPr>
        <p:spPr>
          <a:xfrm>
            <a:off x="1954465" y="272591"/>
            <a:ext cx="7935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uk-UA" dirty="0"/>
              <a:t>Визначте кількість складів у словах. Доведіть свою думку. </a:t>
            </a:r>
          </a:p>
        </p:txBody>
      </p:sp>
      <p:pic>
        <p:nvPicPr>
          <p:cNvPr id="1026" name="Picture 2" descr="Як створити бібліотеку в класі НУШ | Нова українська школа">
            <a:extLst>
              <a:ext uri="{FF2B5EF4-FFF2-40B4-BE49-F238E27FC236}">
                <a16:creationId xmlns:a16="http://schemas.microsoft.com/office/drawing/2014/main" id="{300E32FF-7F98-4694-BCB6-64EDE68F8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548" y="0"/>
            <a:ext cx="3610452" cy="240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2B888184-728C-4C5F-A738-E74A04A2A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4125" cy="227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73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равила поведінки в бібліотеці - БІБЛІОТЕКА ВИШНІВСЬКОГО АКАДЕМІЧНОГО ЛІЦЕЮ  &quot;ОСНОВА&quot;">
            <a:extLst>
              <a:ext uri="{FF2B5EF4-FFF2-40B4-BE49-F238E27FC236}">
                <a16:creationId xmlns:a16="http://schemas.microsoft.com/office/drawing/2014/main" id="{20FE0DF2-C3E0-44A7-A22D-ED0A7FB73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23" y="106017"/>
            <a:ext cx="9515207" cy="625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77E85DE9-5B16-4293-8427-8C0F36A7FA58}"/>
              </a:ext>
            </a:extLst>
          </p:cNvPr>
          <p:cNvSpPr/>
          <p:nvPr/>
        </p:nvSpPr>
        <p:spPr>
          <a:xfrm>
            <a:off x="7010399" y="808382"/>
            <a:ext cx="2955236" cy="177883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А як знайти потрібну книгу?</a:t>
            </a:r>
          </a:p>
        </p:txBody>
      </p:sp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3D174194-C14A-4465-8C73-FEFF4B638B0C}"/>
              </a:ext>
            </a:extLst>
          </p:cNvPr>
          <p:cNvSpPr/>
          <p:nvPr/>
        </p:nvSpPr>
        <p:spPr>
          <a:xfrm>
            <a:off x="3074504" y="0"/>
            <a:ext cx="2438400" cy="1510748"/>
          </a:xfrm>
          <a:prstGeom prst="wedgeEllipseCallout">
            <a:avLst>
              <a:gd name="adj1" fmla="val -38819"/>
              <a:gd name="adj2" fmla="val 800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Допоможе каталог!</a:t>
            </a:r>
          </a:p>
        </p:txBody>
      </p:sp>
    </p:spTree>
    <p:extLst>
      <p:ext uri="{BB962C8B-B14F-4D97-AF65-F5344CB8AC3E}">
        <p14:creationId xmlns:p14="http://schemas.microsoft.com/office/powerpoint/2010/main" val="141250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CD4070-6C59-4E52-960B-FB4D5836E0D1}"/>
              </a:ext>
            </a:extLst>
          </p:cNvPr>
          <p:cNvSpPr txBox="1"/>
          <p:nvPr/>
        </p:nvSpPr>
        <p:spPr>
          <a:xfrm>
            <a:off x="742122" y="1800497"/>
            <a:ext cx="1101255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каталог-</a:t>
            </a:r>
            <a:endParaRPr lang="ru-RU" sz="13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8BCFCF-F861-4682-AF02-21058C431AB5}"/>
              </a:ext>
            </a:extLst>
          </p:cNvPr>
          <p:cNvSpPr txBox="1"/>
          <p:nvPr/>
        </p:nvSpPr>
        <p:spPr>
          <a:xfrm flipH="1">
            <a:off x="6096000" y="1800497"/>
            <a:ext cx="3856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3800" dirty="0"/>
              <a:t>´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F5CB8E-BC0D-4805-AE1A-31CCC6229445}"/>
              </a:ext>
            </a:extLst>
          </p:cNvPr>
          <p:cNvSpPr txBox="1"/>
          <p:nvPr/>
        </p:nvSpPr>
        <p:spPr>
          <a:xfrm flipH="1">
            <a:off x="609600" y="4267199"/>
            <a:ext cx="11145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 книжок, складений для полегшення пошуку.</a:t>
            </a:r>
            <a:endParaRPr lang="uk-UA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404A98-BB71-470A-8DCC-AE62C46142B5}"/>
              </a:ext>
            </a:extLst>
          </p:cNvPr>
          <p:cNvSpPr txBox="1"/>
          <p:nvPr/>
        </p:nvSpPr>
        <p:spPr>
          <a:xfrm>
            <a:off x="1199091" y="6010782"/>
            <a:ext cx="9998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uk-UA" dirty="0" err="1"/>
              <a:t>Запиши</a:t>
            </a:r>
            <a:r>
              <a:rPr lang="uk-UA" dirty="0"/>
              <a:t> слово, постав наголос. Визнач кількість складів у ньому. Доведи свою думку. </a:t>
            </a:r>
          </a:p>
        </p:txBody>
      </p:sp>
    </p:spTree>
    <p:extLst>
      <p:ext uri="{BB962C8B-B14F-4D97-AF65-F5344CB8AC3E}">
        <p14:creationId xmlns:p14="http://schemas.microsoft.com/office/powerpoint/2010/main" val="145579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FCB912AA-242C-42C0-AE9B-D98EE8B8B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23443" y="175590"/>
            <a:ext cx="167184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0CE1ED-8D75-40E8-B1F8-A0E316F3658C}"/>
              </a:ext>
            </a:extLst>
          </p:cNvPr>
          <p:cNvSpPr txBox="1"/>
          <p:nvPr/>
        </p:nvSpPr>
        <p:spPr>
          <a:xfrm>
            <a:off x="4777177" y="2505670"/>
            <a:ext cx="4618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uk-UA" sz="5400" dirty="0"/>
              <a:t>Ст. 19 </a:t>
            </a:r>
            <a:r>
              <a:rPr lang="uk-UA" sz="5400" dirty="0" err="1"/>
              <a:t>впр</a:t>
            </a:r>
            <a:r>
              <a:rPr lang="uk-UA" sz="5400" dirty="0"/>
              <a:t>. 5 </a:t>
            </a:r>
          </a:p>
        </p:txBody>
      </p:sp>
      <p:pic>
        <p:nvPicPr>
          <p:cNvPr id="7170" name="Picture 2" descr="Підручник з української мови для 2 класу Вашуленко 2019, 2012 рік">
            <a:extLst>
              <a:ext uri="{FF2B5EF4-FFF2-40B4-BE49-F238E27FC236}">
                <a16:creationId xmlns:a16="http://schemas.microsoft.com/office/drawing/2014/main" id="{9D0E69A6-BD53-4640-8483-2624B78BE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15" y="175591"/>
            <a:ext cx="4181621" cy="60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178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FA386-41E0-45C5-B237-42281F33B0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98901" y="30997"/>
            <a:ext cx="3859078" cy="822325"/>
          </a:xfrm>
        </p:spPr>
        <p:txBody>
          <a:bodyPr/>
          <a:lstStyle/>
          <a:p>
            <a:r>
              <a:rPr lang="uk-UA" dirty="0"/>
              <a:t>Пограймося!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E08B78-8175-4EE9-A9F7-BD274EEEA283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371787" y="259597"/>
            <a:ext cx="6601013" cy="593725"/>
          </a:xfrm>
        </p:spPr>
        <p:txBody>
          <a:bodyPr>
            <a:normAutofit/>
          </a:bodyPr>
          <a:lstStyle/>
          <a:p>
            <a:r>
              <a:rPr lang="uk-UA" dirty="0"/>
              <a:t>Склади і </a:t>
            </a:r>
            <a:r>
              <a:rPr lang="uk-UA" dirty="0" err="1"/>
              <a:t>запиши</a:t>
            </a:r>
            <a:r>
              <a:rPr lang="uk-UA" dirty="0"/>
              <a:t> слова, які  розсипалися на цеглинки.</a:t>
            </a:r>
          </a:p>
        </p:txBody>
      </p:sp>
      <p:sp>
        <p:nvSpPr>
          <p:cNvPr id="5" name="Куб 4">
            <a:extLst>
              <a:ext uri="{FF2B5EF4-FFF2-40B4-BE49-F238E27FC236}">
                <a16:creationId xmlns:a16="http://schemas.microsoft.com/office/drawing/2014/main" id="{087DE9C9-31AE-4475-A2AE-AE6FD8789CCC}"/>
              </a:ext>
            </a:extLst>
          </p:cNvPr>
          <p:cNvSpPr/>
          <p:nvPr/>
        </p:nvSpPr>
        <p:spPr>
          <a:xfrm>
            <a:off x="354084" y="2386494"/>
            <a:ext cx="1503336" cy="822325"/>
          </a:xfrm>
          <a:prstGeom prst="cub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err="1">
                <a:solidFill>
                  <a:schemeClr val="tx1"/>
                </a:solidFill>
              </a:rPr>
              <a:t>сло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id="{0AFF701B-F34C-4E80-ADC9-AECC24C8B63E}"/>
              </a:ext>
            </a:extLst>
          </p:cNvPr>
          <p:cNvSpPr/>
          <p:nvPr/>
        </p:nvSpPr>
        <p:spPr>
          <a:xfrm>
            <a:off x="9823341" y="3933986"/>
            <a:ext cx="1503336" cy="822325"/>
          </a:xfrm>
          <a:prstGeom prst="cub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ва</a:t>
            </a:r>
          </a:p>
        </p:txBody>
      </p:sp>
      <p:sp>
        <p:nvSpPr>
          <p:cNvPr id="7" name="Куб 6">
            <a:extLst>
              <a:ext uri="{FF2B5EF4-FFF2-40B4-BE49-F238E27FC236}">
                <a16:creationId xmlns:a16="http://schemas.microsoft.com/office/drawing/2014/main" id="{AFA8397A-0F39-4E37-88B3-5BB0D3E3EC3A}"/>
              </a:ext>
            </a:extLst>
          </p:cNvPr>
          <p:cNvSpPr/>
          <p:nvPr/>
        </p:nvSpPr>
        <p:spPr>
          <a:xfrm rot="20902205">
            <a:off x="2399639" y="3168037"/>
            <a:ext cx="1503336" cy="822325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скла</a:t>
            </a:r>
          </a:p>
        </p:txBody>
      </p:sp>
      <p:sp>
        <p:nvSpPr>
          <p:cNvPr id="10" name="Куб 9">
            <a:extLst>
              <a:ext uri="{FF2B5EF4-FFF2-40B4-BE49-F238E27FC236}">
                <a16:creationId xmlns:a16="http://schemas.microsoft.com/office/drawing/2014/main" id="{70542A7E-7AAE-4899-B45C-D000B6A7BB3F}"/>
              </a:ext>
            </a:extLst>
          </p:cNvPr>
          <p:cNvSpPr/>
          <p:nvPr/>
        </p:nvSpPr>
        <p:spPr>
          <a:xfrm rot="1701449">
            <a:off x="9071673" y="1332853"/>
            <a:ext cx="1503336" cy="822325"/>
          </a:xfrm>
          <a:prstGeom prst="cub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err="1">
                <a:solidFill>
                  <a:schemeClr val="tx1"/>
                </a:solidFill>
              </a:rPr>
              <a:t>ди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11" name="Куб 10">
            <a:extLst>
              <a:ext uri="{FF2B5EF4-FFF2-40B4-BE49-F238E27FC236}">
                <a16:creationId xmlns:a16="http://schemas.microsoft.com/office/drawing/2014/main" id="{DEB78011-ED32-4AE3-ADA6-720554E96D60}"/>
              </a:ext>
            </a:extLst>
          </p:cNvPr>
          <p:cNvSpPr/>
          <p:nvPr/>
        </p:nvSpPr>
        <p:spPr>
          <a:xfrm>
            <a:off x="3050583" y="939227"/>
            <a:ext cx="1503336" cy="822325"/>
          </a:xfrm>
          <a:prstGeom prst="cub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го</a:t>
            </a:r>
          </a:p>
        </p:txBody>
      </p:sp>
      <p:sp>
        <p:nvSpPr>
          <p:cNvPr id="12" name="Куб 11">
            <a:extLst>
              <a:ext uri="{FF2B5EF4-FFF2-40B4-BE49-F238E27FC236}">
                <a16:creationId xmlns:a16="http://schemas.microsoft.com/office/drawing/2014/main" id="{0A2B4A19-50CE-4C65-A518-A1AAC6FAF9CA}"/>
              </a:ext>
            </a:extLst>
          </p:cNvPr>
          <p:cNvSpPr/>
          <p:nvPr/>
        </p:nvSpPr>
        <p:spPr>
          <a:xfrm rot="20323789">
            <a:off x="4858309" y="3722286"/>
            <a:ext cx="1503336" cy="822325"/>
          </a:xfrm>
          <a:prstGeom prst="cub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err="1">
                <a:solidFill>
                  <a:schemeClr val="tx1"/>
                </a:solidFill>
              </a:rPr>
              <a:t>лос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13" name="Куб 12">
            <a:extLst>
              <a:ext uri="{FF2B5EF4-FFF2-40B4-BE49-F238E27FC236}">
                <a16:creationId xmlns:a16="http://schemas.microsoft.com/office/drawing/2014/main" id="{73CB78B9-77F4-4975-8CAF-1B2005F2295B}"/>
              </a:ext>
            </a:extLst>
          </p:cNvPr>
          <p:cNvSpPr/>
          <p:nvPr/>
        </p:nvSpPr>
        <p:spPr>
          <a:xfrm rot="2545700">
            <a:off x="7999023" y="4333438"/>
            <a:ext cx="1503336" cy="822325"/>
          </a:xfrm>
          <a:prstGeom prst="cub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ні</a:t>
            </a:r>
          </a:p>
        </p:txBody>
      </p:sp>
      <p:sp>
        <p:nvSpPr>
          <p:cNvPr id="14" name="Куб 13">
            <a:extLst>
              <a:ext uri="{FF2B5EF4-FFF2-40B4-BE49-F238E27FC236}">
                <a16:creationId xmlns:a16="http://schemas.microsoft.com/office/drawing/2014/main" id="{B733AAD0-A0C2-4B50-B562-D294108B17C0}"/>
              </a:ext>
            </a:extLst>
          </p:cNvPr>
          <p:cNvSpPr/>
          <p:nvPr/>
        </p:nvSpPr>
        <p:spPr>
          <a:xfrm>
            <a:off x="1857420" y="5096449"/>
            <a:ext cx="1503336" cy="822325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зву</a:t>
            </a:r>
          </a:p>
        </p:txBody>
      </p:sp>
      <p:sp>
        <p:nvSpPr>
          <p:cNvPr id="15" name="Куб 14">
            <a:extLst>
              <a:ext uri="{FF2B5EF4-FFF2-40B4-BE49-F238E27FC236}">
                <a16:creationId xmlns:a16="http://schemas.microsoft.com/office/drawing/2014/main" id="{31CEB9D0-55E4-4E28-9290-54A1F9512319}"/>
              </a:ext>
            </a:extLst>
          </p:cNvPr>
          <p:cNvSpPr/>
          <p:nvPr/>
        </p:nvSpPr>
        <p:spPr>
          <a:xfrm rot="3251716">
            <a:off x="7693829" y="2386495"/>
            <a:ext cx="1503336" cy="822325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err="1">
                <a:solidFill>
                  <a:schemeClr val="tx1"/>
                </a:solidFill>
              </a:rPr>
              <a:t>ки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16" name="Куб 15">
            <a:extLst>
              <a:ext uri="{FF2B5EF4-FFF2-40B4-BE49-F238E27FC236}">
                <a16:creationId xmlns:a16="http://schemas.microsoft.com/office/drawing/2014/main" id="{64875C3D-451B-4ADC-90EF-5146091641F7}"/>
              </a:ext>
            </a:extLst>
          </p:cNvPr>
          <p:cNvSpPr/>
          <p:nvPr/>
        </p:nvSpPr>
        <p:spPr>
          <a:xfrm>
            <a:off x="5069694" y="1674311"/>
            <a:ext cx="1503336" cy="822325"/>
          </a:xfrm>
          <a:prstGeom prst="cub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бук</a:t>
            </a:r>
          </a:p>
        </p:txBody>
      </p:sp>
      <p:sp>
        <p:nvSpPr>
          <p:cNvPr id="17" name="Куб 16">
            <a:extLst>
              <a:ext uri="{FF2B5EF4-FFF2-40B4-BE49-F238E27FC236}">
                <a16:creationId xmlns:a16="http://schemas.microsoft.com/office/drawing/2014/main" id="{515CB1B2-C92E-4A7A-B0BE-B5CB1961514E}"/>
              </a:ext>
            </a:extLst>
          </p:cNvPr>
          <p:cNvSpPr/>
          <p:nvPr/>
        </p:nvSpPr>
        <p:spPr>
          <a:xfrm>
            <a:off x="6122236" y="4946644"/>
            <a:ext cx="1503336" cy="822325"/>
          </a:xfrm>
          <a:prstGeom prst="cub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chemeClr val="tx1"/>
                </a:solidFill>
              </a:rPr>
              <a:t>ви</a:t>
            </a:r>
          </a:p>
        </p:txBody>
      </p:sp>
    </p:spTree>
    <p:extLst>
      <p:ext uri="{BB962C8B-B14F-4D97-AF65-F5344CB8AC3E}">
        <p14:creationId xmlns:p14="http://schemas.microsoft.com/office/powerpoint/2010/main" val="227742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Голосні звуки та букви, що їх позначають — урок. Українська мова НУШ, 2  клас.">
            <a:extLst>
              <a:ext uri="{FF2B5EF4-FFF2-40B4-BE49-F238E27FC236}">
                <a16:creationId xmlns:a16="http://schemas.microsoft.com/office/drawing/2014/main" id="{75A3D4E1-A923-4D90-B4D8-70C614A526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" t="1000" r="5960" b="5333"/>
          <a:stretch/>
        </p:blipFill>
        <p:spPr bwMode="auto">
          <a:xfrm>
            <a:off x="8997143" y="1296246"/>
            <a:ext cx="3087024" cy="248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E3F7A5-AC58-40DB-ABE2-EEEF041F6DA0}"/>
              </a:ext>
            </a:extLst>
          </p:cNvPr>
          <p:cNvSpPr txBox="1"/>
          <p:nvPr/>
        </p:nvSpPr>
        <p:spPr>
          <a:xfrm>
            <a:off x="185530" y="0"/>
            <a:ext cx="111437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rgbClr val="F72B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ГОЛОСНИХ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звуків    Букв, 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 їх позначають.</a:t>
            </a:r>
            <a:r>
              <a:rPr lang="uk-UA" sz="4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96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9191C2-B356-4E9D-9F4D-498E68BBC388}"/>
              </a:ext>
            </a:extLst>
          </p:cNvPr>
          <p:cNvSpPr txBox="1"/>
          <p:nvPr/>
        </p:nvSpPr>
        <p:spPr>
          <a:xfrm>
            <a:off x="388205" y="3708760"/>
            <a:ext cx="11803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Аа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 </a:t>
            </a:r>
            <a:r>
              <a:rPr lang="uk-UA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Уу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Ии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Іі</a:t>
            </a:r>
            <a:r>
              <a:rPr lang="uk-UA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uk-UA" sz="6000" b="1" dirty="0">
                <a:solidFill>
                  <a:srgbClr val="F72B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uk-UA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Яя</a:t>
            </a:r>
            <a:r>
              <a:rPr lang="uk-UA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Юю</a:t>
            </a:r>
            <a:r>
              <a:rPr lang="uk-UA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Її </a:t>
            </a:r>
            <a:r>
              <a:rPr lang="uk-UA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Єє</a:t>
            </a:r>
            <a:r>
              <a:rPr lang="uk-UA" sz="6000" b="1" dirty="0">
                <a:solidFill>
                  <a:srgbClr val="002060"/>
                </a:solidFill>
              </a:rPr>
              <a:t>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19B9C2-F873-4815-9AC1-8028E9D12590}"/>
              </a:ext>
            </a:extLst>
          </p:cNvPr>
          <p:cNvSpPr txBox="1"/>
          <p:nvPr/>
        </p:nvSpPr>
        <p:spPr>
          <a:xfrm>
            <a:off x="11329261" y="350719"/>
            <a:ext cx="744041" cy="1137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/>
              <a:t>6</a:t>
            </a:r>
            <a:endParaRPr lang="ru-RU" sz="6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A6A9FD-E4CC-41BC-BA9D-64F05F1774BF}"/>
              </a:ext>
            </a:extLst>
          </p:cNvPr>
          <p:cNvSpPr txBox="1"/>
          <p:nvPr/>
        </p:nvSpPr>
        <p:spPr>
          <a:xfrm>
            <a:off x="8029785" y="1912955"/>
            <a:ext cx="12560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/>
              <a:t>10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00254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Голосні звуки та букви, що їх позначають — урок. Українська мова НУШ, 2  клас.">
            <a:extLst>
              <a:ext uri="{FF2B5EF4-FFF2-40B4-BE49-F238E27FC236}">
                <a16:creationId xmlns:a16="http://schemas.microsoft.com/office/drawing/2014/main" id="{75A3D4E1-A923-4D90-B4D8-70C614A526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" t="1000" r="5960" b="5333"/>
          <a:stretch/>
        </p:blipFill>
        <p:spPr bwMode="auto">
          <a:xfrm>
            <a:off x="8709727" y="1609340"/>
            <a:ext cx="3276600" cy="263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E3F7A5-AC58-40DB-ABE2-EEEF041F6DA0}"/>
              </a:ext>
            </a:extLst>
          </p:cNvPr>
          <p:cNvSpPr txBox="1"/>
          <p:nvPr/>
        </p:nvSpPr>
        <p:spPr>
          <a:xfrm>
            <a:off x="205673" y="-120092"/>
            <a:ext cx="109577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rgbClr val="F72B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ГОЛОСНИЙ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</a:t>
            </a:r>
          </a:p>
          <a:p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9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уторює</a:t>
            </a:r>
            <a:r>
              <a:rPr lang="uk-UA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</a:t>
            </a:r>
            <a:endParaRPr lang="uk-UA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Из чего сделан магнит?">
            <a:extLst>
              <a:ext uri="{FF2B5EF4-FFF2-40B4-BE49-F238E27FC236}">
                <a16:creationId xmlns:a16="http://schemas.microsoft.com/office/drawing/2014/main" id="{679BFB62-7EB2-432C-9D1F-150C51E90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57" y="3012871"/>
            <a:ext cx="2659995" cy="341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470330C-167F-4BB2-AEE3-D077D957DCA7}"/>
              </a:ext>
            </a:extLst>
          </p:cNvPr>
          <p:cNvSpPr txBox="1"/>
          <p:nvPr/>
        </p:nvSpPr>
        <p:spPr>
          <a:xfrm>
            <a:off x="5498998" y="3184822"/>
            <a:ext cx="805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rgbClr val="C00000"/>
                </a:solidFill>
              </a:rPr>
              <a:t>●</a:t>
            </a:r>
            <a:endParaRPr lang="uk-UA" sz="9600" dirty="0"/>
          </a:p>
        </p:txBody>
      </p:sp>
    </p:spTree>
    <p:extLst>
      <p:ext uri="{BB962C8B-B14F-4D97-AF65-F5344CB8AC3E}">
        <p14:creationId xmlns:p14="http://schemas.microsoft.com/office/powerpoint/2010/main" val="269758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828BDB-2FE2-41A0-AE60-404B37D0A960}"/>
              </a:ext>
            </a:extLst>
          </p:cNvPr>
          <p:cNvSpPr txBox="1"/>
          <p:nvPr/>
        </p:nvSpPr>
        <p:spPr>
          <a:xfrm>
            <a:off x="1549269" y="0"/>
            <a:ext cx="90934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Додай склад, щоб утворилося слово.</a:t>
            </a:r>
            <a:endParaRPr lang="ru-RU" sz="4400" dirty="0"/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DCA04532-733C-493A-948E-1B03543FF109}"/>
              </a:ext>
            </a:extLst>
          </p:cNvPr>
          <p:cNvSpPr/>
          <p:nvPr/>
        </p:nvSpPr>
        <p:spPr>
          <a:xfrm>
            <a:off x="1381932" y="1716098"/>
            <a:ext cx="2929180" cy="769441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7200" dirty="0" err="1">
                <a:solidFill>
                  <a:schemeClr val="tx1"/>
                </a:solidFill>
              </a:rPr>
              <a:t>кни</a:t>
            </a:r>
            <a:r>
              <a:rPr lang="uk-UA" sz="7200" dirty="0">
                <a:solidFill>
                  <a:schemeClr val="tx1"/>
                </a:solidFill>
              </a:rPr>
              <a:t> +</a:t>
            </a: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18667050-EFA9-4F62-8A33-522798A01133}"/>
              </a:ext>
            </a:extLst>
          </p:cNvPr>
          <p:cNvSpPr/>
          <p:nvPr/>
        </p:nvSpPr>
        <p:spPr>
          <a:xfrm>
            <a:off x="6883290" y="3220244"/>
            <a:ext cx="3840997" cy="769441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7200" dirty="0">
                <a:solidFill>
                  <a:schemeClr val="tx1"/>
                </a:solidFill>
              </a:rPr>
              <a:t>приказ +</a:t>
            </a:r>
          </a:p>
        </p:txBody>
      </p:sp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id="{50004BD8-69C7-4196-A331-CDFAC6CB5C5E}"/>
              </a:ext>
            </a:extLst>
          </p:cNvPr>
          <p:cNvSpPr/>
          <p:nvPr/>
        </p:nvSpPr>
        <p:spPr>
          <a:xfrm>
            <a:off x="7163943" y="1716098"/>
            <a:ext cx="2929180" cy="769441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7200" dirty="0">
                <a:solidFill>
                  <a:schemeClr val="tx1"/>
                </a:solidFill>
              </a:rPr>
              <a:t>вір +</a:t>
            </a:r>
          </a:p>
        </p:txBody>
      </p:sp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id="{2F1D3499-C7C6-44C8-AE40-B9C0340D8967}"/>
              </a:ext>
            </a:extLst>
          </p:cNvPr>
          <p:cNvSpPr/>
          <p:nvPr/>
        </p:nvSpPr>
        <p:spPr>
          <a:xfrm>
            <a:off x="1381932" y="2885894"/>
            <a:ext cx="2929180" cy="769441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7200" dirty="0">
                <a:solidFill>
                  <a:schemeClr val="tx1"/>
                </a:solidFill>
              </a:rPr>
              <a:t>газе +</a:t>
            </a:r>
          </a:p>
        </p:txBody>
      </p:sp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id="{1C06168D-9BF1-43D5-9EF1-D976234CFD11}"/>
              </a:ext>
            </a:extLst>
          </p:cNvPr>
          <p:cNvSpPr/>
          <p:nvPr/>
        </p:nvSpPr>
        <p:spPr>
          <a:xfrm>
            <a:off x="1232031" y="4158482"/>
            <a:ext cx="3608522" cy="769441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7200" dirty="0">
                <a:solidFill>
                  <a:schemeClr val="tx1"/>
                </a:solidFill>
              </a:rPr>
              <a:t>журна +</a:t>
            </a:r>
          </a:p>
        </p:txBody>
      </p:sp>
      <p:sp>
        <p:nvSpPr>
          <p:cNvPr id="10" name="Блок-схема: альтернативный процесс 9">
            <a:extLst>
              <a:ext uri="{FF2B5EF4-FFF2-40B4-BE49-F238E27FC236}">
                <a16:creationId xmlns:a16="http://schemas.microsoft.com/office/drawing/2014/main" id="{4F05FC8F-A1A6-4165-ABC3-36E5A255FFD3}"/>
              </a:ext>
            </a:extLst>
          </p:cNvPr>
          <p:cNvSpPr/>
          <p:nvPr/>
        </p:nvSpPr>
        <p:spPr>
          <a:xfrm>
            <a:off x="1381932" y="5508241"/>
            <a:ext cx="2929180" cy="769441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7200" dirty="0" err="1">
                <a:solidFill>
                  <a:schemeClr val="tx1"/>
                </a:solidFill>
              </a:rPr>
              <a:t>каз</a:t>
            </a:r>
            <a:r>
              <a:rPr lang="uk-UA" sz="7200" dirty="0">
                <a:solidFill>
                  <a:schemeClr val="tx1"/>
                </a:solidFill>
              </a:rPr>
              <a:t> +</a:t>
            </a:r>
          </a:p>
        </p:txBody>
      </p:sp>
      <p:sp>
        <p:nvSpPr>
          <p:cNvPr id="11" name="Блок-схема: альтернативный процесс 10">
            <a:extLst>
              <a:ext uri="{FF2B5EF4-FFF2-40B4-BE49-F238E27FC236}">
                <a16:creationId xmlns:a16="http://schemas.microsoft.com/office/drawing/2014/main" id="{409669E3-EA3A-460C-82DB-36763C4668B9}"/>
              </a:ext>
            </a:extLst>
          </p:cNvPr>
          <p:cNvSpPr/>
          <p:nvPr/>
        </p:nvSpPr>
        <p:spPr>
          <a:xfrm>
            <a:off x="7880887" y="5540048"/>
            <a:ext cx="2929180" cy="769441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7200" dirty="0">
                <a:solidFill>
                  <a:schemeClr val="tx1"/>
                </a:solidFill>
              </a:rPr>
              <a:t>+гадки</a:t>
            </a:r>
          </a:p>
        </p:txBody>
      </p:sp>
      <p:sp>
        <p:nvSpPr>
          <p:cNvPr id="12" name="Блок-схема: альтернативный процесс 11">
            <a:extLst>
              <a:ext uri="{FF2B5EF4-FFF2-40B4-BE49-F238E27FC236}">
                <a16:creationId xmlns:a16="http://schemas.microsoft.com/office/drawing/2014/main" id="{AFF045D7-0877-4577-80AB-04620F241A83}"/>
              </a:ext>
            </a:extLst>
          </p:cNvPr>
          <p:cNvSpPr/>
          <p:nvPr/>
        </p:nvSpPr>
        <p:spPr>
          <a:xfrm>
            <a:off x="7880887" y="4391165"/>
            <a:ext cx="2929180" cy="769441"/>
          </a:xfrm>
          <a:prstGeom prst="flowChartAlternate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7200" dirty="0">
                <a:solidFill>
                  <a:schemeClr val="tx1"/>
                </a:solidFill>
              </a:rPr>
              <a:t>+</a:t>
            </a:r>
            <a:r>
              <a:rPr lang="uk-UA" sz="7200" dirty="0" err="1">
                <a:solidFill>
                  <a:schemeClr val="tx1"/>
                </a:solidFill>
              </a:rPr>
              <a:t>слів’я</a:t>
            </a:r>
            <a:endParaRPr lang="uk-UA" sz="7200" dirty="0">
              <a:solidFill>
                <a:schemeClr val="tx1"/>
              </a:solidFill>
            </a:endParaRPr>
          </a:p>
        </p:txBody>
      </p:sp>
      <p:pic>
        <p:nvPicPr>
          <p:cNvPr id="13" name="Picture 4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B4F144B8-5B82-4BEF-AF75-14113F367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19967" y="0"/>
            <a:ext cx="167184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146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026" y="164341"/>
            <a:ext cx="11860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/>
              <a:t>Скільки у слові складів?</a:t>
            </a:r>
            <a:endParaRPr lang="ru-RU" sz="7200" dirty="0"/>
          </a:p>
        </p:txBody>
      </p:sp>
      <p:pic>
        <p:nvPicPr>
          <p:cNvPr id="2050" name="Picture 2" descr="Голосні звуки та букви, що їх позначають — урок. Українська мова НУШ, 2  клас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" t="1000" r="5960" b="5333"/>
          <a:stretch/>
        </p:blipFill>
        <p:spPr bwMode="auto">
          <a:xfrm>
            <a:off x="454466" y="3695699"/>
            <a:ext cx="32766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наклейка вінілова на авто вікно дзеркало холодильник купити Київ Україн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32"/>
          <a:stretch/>
        </p:blipFill>
        <p:spPr bwMode="auto">
          <a:xfrm>
            <a:off x="1163307" y="3155313"/>
            <a:ext cx="1447563" cy="91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54466" y="1364670"/>
            <a:ext cx="103101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C00000"/>
                </a:solidFill>
              </a:rPr>
              <a:t> У слові стільки складів, скільки в ньому голосних! </a:t>
            </a:r>
            <a:endParaRPr lang="ru-RU" sz="60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Из чего сделан магнит?">
            <a:extLst>
              <a:ext uri="{FF2B5EF4-FFF2-40B4-BE49-F238E27FC236}">
                <a16:creationId xmlns:a16="http://schemas.microsoft.com/office/drawing/2014/main" id="{906B1B46-4FED-400D-AEF9-44131711D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899" y="2955235"/>
            <a:ext cx="2659995" cy="341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371A91-2830-48E7-B4DC-1583060A3223}"/>
              </a:ext>
            </a:extLst>
          </p:cNvPr>
          <p:cNvSpPr txBox="1"/>
          <p:nvPr/>
        </p:nvSpPr>
        <p:spPr>
          <a:xfrm>
            <a:off x="10185040" y="3094069"/>
            <a:ext cx="805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b="1" dirty="0">
                <a:solidFill>
                  <a:srgbClr val="C00000"/>
                </a:solidFill>
              </a:rPr>
              <a:t>●</a:t>
            </a:r>
            <a:endParaRPr lang="uk-UA" sz="9600" dirty="0"/>
          </a:p>
        </p:txBody>
      </p:sp>
      <p:pic>
        <p:nvPicPr>
          <p:cNvPr id="9" name="Picture 4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706DB598-18AE-4E5B-A370-8D5E534D6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61129" y="74032"/>
            <a:ext cx="167184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98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AB27C21A-0AD1-4D80-80CC-5C5B30C86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094"/>
            <a:ext cx="8247270" cy="618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ро Лепетуна й смаколики | Мова – ДНК нації">
            <a:extLst>
              <a:ext uri="{FF2B5EF4-FFF2-40B4-BE49-F238E27FC236}">
                <a16:creationId xmlns:a16="http://schemas.microsoft.com/office/drawing/2014/main" id="{4FA5255A-627D-4AFE-A6D8-DEBF6EC3F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77739" y="1500807"/>
            <a:ext cx="1671845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02A01F-6E24-4DEF-A987-0314A4250053}"/>
              </a:ext>
            </a:extLst>
          </p:cNvPr>
          <p:cNvSpPr txBox="1"/>
          <p:nvPr/>
        </p:nvSpPr>
        <p:spPr>
          <a:xfrm flipH="1">
            <a:off x="8487354" y="463827"/>
            <a:ext cx="3095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Що зображено на малюнку?</a:t>
            </a:r>
          </a:p>
        </p:txBody>
      </p:sp>
    </p:spTree>
    <p:extLst>
      <p:ext uri="{BB962C8B-B14F-4D97-AF65-F5344CB8AC3E}">
        <p14:creationId xmlns:p14="http://schemas.microsoft.com/office/powerpoint/2010/main" val="3062237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E948CC6C-76F2-423F-BE2E-D3A790328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28" y="1"/>
            <a:ext cx="10161766" cy="6351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893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1D16AB7-95D9-4E01-9D4F-E6EA4D31A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15" y="0"/>
            <a:ext cx="10118036" cy="632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01224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239</TotalTime>
  <Words>171</Words>
  <Application>Microsoft Office PowerPoint</Application>
  <PresentationFormat>Широкоэкранный</PresentationFormat>
  <Paragraphs>48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Ретро</vt:lpstr>
      <vt:lpstr>Презентация PowerPoint</vt:lpstr>
      <vt:lpstr>Пограймося!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Максим</cp:lastModifiedBy>
  <cp:revision>11</cp:revision>
  <dcterms:created xsi:type="dcterms:W3CDTF">2021-09-23T19:00:21Z</dcterms:created>
  <dcterms:modified xsi:type="dcterms:W3CDTF">2022-09-18T21:02:32Z</dcterms:modified>
</cp:coreProperties>
</file>