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6" r:id="rId3"/>
    <p:sldId id="259" r:id="rId4"/>
    <p:sldId id="258" r:id="rId5"/>
    <p:sldId id="260" r:id="rId6"/>
    <p:sldId id="264" r:id="rId7"/>
    <p:sldId id="262" r:id="rId8"/>
    <p:sldId id="265" r:id="rId9"/>
    <p:sldId id="263" r:id="rId10"/>
    <p:sldId id="266" r:id="rId11"/>
    <p:sldId id="261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08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36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2DD4F68-5403-4B3B-871D-AFD47DE53A55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FCD87-0002-4DE4-805A-AD9CDDFFC63D}" type="slidenum">
              <a:rPr lang="uk-UA" smtClean="0"/>
              <a:t>‹#›</a:t>
            </a:fld>
            <a:endParaRPr lang="uk-UA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37321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D4F68-5403-4B3B-871D-AFD47DE53A55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FCD87-0002-4DE4-805A-AD9CDDFFC6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9984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D4F68-5403-4B3B-871D-AFD47DE53A55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FCD87-0002-4DE4-805A-AD9CDDFFC63D}" type="slidenum">
              <a:rPr lang="uk-UA" smtClean="0"/>
              <a:t>‹#›</a:t>
            </a:fld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0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D4F68-5403-4B3B-871D-AFD47DE53A55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FCD87-0002-4DE4-805A-AD9CDDFFC6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800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D4F68-5403-4B3B-871D-AFD47DE53A55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FCD87-0002-4DE4-805A-AD9CDDFFC63D}" type="slidenum">
              <a:rPr lang="uk-UA" smtClean="0"/>
              <a:t>‹#›</a:t>
            </a:fld>
            <a:endParaRPr lang="uk-UA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98868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D4F68-5403-4B3B-871D-AFD47DE53A55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FCD87-0002-4DE4-805A-AD9CDDFFC6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2340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D4F68-5403-4B3B-871D-AFD47DE53A55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FCD87-0002-4DE4-805A-AD9CDDFFC6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3662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D4F68-5403-4B3B-871D-AFD47DE53A55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FCD87-0002-4DE4-805A-AD9CDDFFC6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3518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D4F68-5403-4B3B-871D-AFD47DE53A55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FCD87-0002-4DE4-805A-AD9CDDFFC6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9592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D4F68-5403-4B3B-871D-AFD47DE53A55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FCD87-0002-4DE4-805A-AD9CDDFFC6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6656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D4F68-5403-4B3B-871D-AFD47DE53A55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FCD87-0002-4DE4-805A-AD9CDDFFC63D}" type="slidenum">
              <a:rPr lang="uk-UA" smtClean="0"/>
              <a:t>‹#›</a:t>
            </a:fld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570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2DD4F68-5403-4B3B-871D-AFD47DE53A55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13FCD87-0002-4DE4-805A-AD9CDDFFC63D}" type="slidenum">
              <a:rPr lang="uk-UA" smtClean="0"/>
              <a:t>‹#›</a:t>
            </a:fld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894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F85C175-9439-4CFA-B0AE-2B97EFEFF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9B0C9E-0B7B-4DA8-8246-07E9F96E8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9530" y="2146852"/>
            <a:ext cx="7474227" cy="2604052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uk-UA" dirty="0"/>
              <a:t>Що приховують </a:t>
            </a:r>
            <a:br>
              <a:rPr lang="uk-UA" dirty="0"/>
            </a:br>
            <a:r>
              <a:rPr lang="uk-UA" dirty="0"/>
              <a:t>назви осінніх місяців?</a:t>
            </a:r>
          </a:p>
        </p:txBody>
      </p:sp>
    </p:spTree>
    <p:extLst>
      <p:ext uri="{BB962C8B-B14F-4D97-AF65-F5344CB8AC3E}">
        <p14:creationId xmlns:p14="http://schemas.microsoft.com/office/powerpoint/2010/main" val="2963412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9B2A26-A47E-49D2-BEB6-30FB23CB0B82}"/>
              </a:ext>
            </a:extLst>
          </p:cNvPr>
          <p:cNvSpPr txBox="1"/>
          <p:nvPr/>
        </p:nvSpPr>
        <p:spPr>
          <a:xfrm>
            <a:off x="195882" y="4877482"/>
            <a:ext cx="118002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	</a:t>
            </a:r>
            <a:r>
              <a:rPr lang="uk-UA" sz="4000" b="1" i="1" dirty="0"/>
              <a:t>Листопад</a:t>
            </a:r>
            <a:r>
              <a:rPr lang="uk-UA" sz="4000" dirty="0"/>
              <a:t> дістав назву теж від природного явища – листопаду. Цей місяць називали </a:t>
            </a:r>
            <a:r>
              <a:rPr lang="uk-UA" sz="4000" dirty="0" err="1"/>
              <a:t>листопадень</a:t>
            </a:r>
            <a:r>
              <a:rPr lang="uk-UA" sz="4000" dirty="0"/>
              <a:t>, падолист</a:t>
            </a:r>
          </a:p>
        </p:txBody>
      </p:sp>
      <p:pic>
        <p:nvPicPr>
          <p:cNvPr id="11268" name="Picture 4" descr="Листопад картинки для детей - 26 фото">
            <a:extLst>
              <a:ext uri="{FF2B5EF4-FFF2-40B4-BE49-F238E27FC236}">
                <a16:creationId xmlns:a16="http://schemas.microsoft.com/office/drawing/2014/main" id="{CFDC42B9-F129-4E9B-B9D6-A032A2D8F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700" y="216727"/>
            <a:ext cx="6266314" cy="469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320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6D6C346B-077F-4777-AE0A-87DD354FEFCC}"/>
              </a:ext>
            </a:extLst>
          </p:cNvPr>
          <p:cNvSpPr txBox="1">
            <a:spLocks/>
          </p:cNvSpPr>
          <p:nvPr/>
        </p:nvSpPr>
        <p:spPr>
          <a:xfrm>
            <a:off x="2117744" y="252738"/>
            <a:ext cx="7474227" cy="80861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dirty="0"/>
              <a:t>Три періоди осені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E11780C-6B03-481F-BE05-EAF3EDC72CDB}"/>
              </a:ext>
            </a:extLst>
          </p:cNvPr>
          <p:cNvSpPr txBox="1">
            <a:spLocks/>
          </p:cNvSpPr>
          <p:nvPr/>
        </p:nvSpPr>
        <p:spPr>
          <a:xfrm>
            <a:off x="4382346" y="1759049"/>
            <a:ext cx="3246073" cy="12984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dirty="0"/>
              <a:t>золота осінь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6A9BFEE2-18A4-468E-A24F-F73039F54FBA}"/>
              </a:ext>
            </a:extLst>
          </p:cNvPr>
          <p:cNvSpPr txBox="1">
            <a:spLocks/>
          </p:cNvSpPr>
          <p:nvPr/>
        </p:nvSpPr>
        <p:spPr>
          <a:xfrm>
            <a:off x="8208364" y="2003977"/>
            <a:ext cx="3760541" cy="80861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dirty="0" err="1"/>
              <a:t>підзимок</a:t>
            </a:r>
            <a:endParaRPr lang="uk-UA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865ED2A-48B9-4EF5-99CB-5C091026DB0E}"/>
              </a:ext>
            </a:extLst>
          </p:cNvPr>
          <p:cNvSpPr txBox="1">
            <a:spLocks/>
          </p:cNvSpPr>
          <p:nvPr/>
        </p:nvSpPr>
        <p:spPr>
          <a:xfrm>
            <a:off x="223095" y="1783187"/>
            <a:ext cx="3760542" cy="128214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dirty="0"/>
              <a:t>рання осінь</a:t>
            </a:r>
          </a:p>
        </p:txBody>
      </p:sp>
      <p:pic>
        <p:nvPicPr>
          <p:cNvPr id="7170" name="Picture 2" descr="Бердичів. Рання осінь в міському скверику / Житомирська область / :  фотографії України">
            <a:extLst>
              <a:ext uri="{FF2B5EF4-FFF2-40B4-BE49-F238E27FC236}">
                <a16:creationId xmlns:a16="http://schemas.microsoft.com/office/drawing/2014/main" id="{71A8E9DC-BD6B-4CEC-9A54-A380D2D29E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6" r="33373"/>
          <a:stretch/>
        </p:blipFill>
        <p:spPr bwMode="auto">
          <a:xfrm>
            <a:off x="563273" y="3057525"/>
            <a:ext cx="3080185" cy="380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Збірка творів про осінь - Знай все! Портал для школярів">
            <a:extLst>
              <a:ext uri="{FF2B5EF4-FFF2-40B4-BE49-F238E27FC236}">
                <a16:creationId xmlns:a16="http://schemas.microsoft.com/office/drawing/2014/main" id="{76B74AF2-7400-4309-B394-F17216986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96" t="-1103" r="276" b="1103"/>
          <a:stretch/>
        </p:blipFill>
        <p:spPr bwMode="auto">
          <a:xfrm>
            <a:off x="4167639" y="2971799"/>
            <a:ext cx="3675489" cy="388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ЯКІ В ОСЕНІ ПРИКМЕТИ? - ПРИРОДА ВОСЕНИ - МАНДРІВКА ПЕРША - ПРИРОДОЗНАВСТВО  2 КЛАС - І.В. Гурщинська - 2012 рік - Освіта">
            <a:extLst>
              <a:ext uri="{FF2B5EF4-FFF2-40B4-BE49-F238E27FC236}">
                <a16:creationId xmlns:a16="http://schemas.microsoft.com/office/drawing/2014/main" id="{066DB9AB-808A-4CF8-A76E-CC1EC95FF4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" r="75166" b="23287"/>
          <a:stretch/>
        </p:blipFill>
        <p:spPr bwMode="auto">
          <a:xfrm>
            <a:off x="8365713" y="3057525"/>
            <a:ext cx="3603192" cy="362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785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D31FFE7-5343-4189-BDA3-0332C7F2FE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8083490"/>
              </p:ext>
            </p:extLst>
          </p:nvPr>
        </p:nvGraphicFramePr>
        <p:xfrm>
          <a:off x="772714" y="1585540"/>
          <a:ext cx="10646571" cy="1165860"/>
        </p:xfrm>
        <a:graphic>
          <a:graphicData uri="http://schemas.openxmlformats.org/drawingml/2006/table">
            <a:tbl>
              <a:tblPr/>
              <a:tblGrid>
                <a:gridCol w="10646571">
                  <a:extLst>
                    <a:ext uri="{9D8B030D-6E8A-4147-A177-3AD203B41FA5}">
                      <a16:colId xmlns:a16="http://schemas.microsoft.com/office/drawing/2014/main" val="153519321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3200" dirty="0">
                          <a:effectLst/>
                        </a:rPr>
                        <a:t>Вересень — </a:t>
                      </a:r>
                      <a:r>
                        <a:rPr lang="ru-RU" sz="3200" dirty="0" err="1">
                          <a:effectLst/>
                        </a:rPr>
                        <a:t>літові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r>
                        <a:rPr lang="ru-RU" sz="3200" dirty="0" err="1">
                          <a:effectLst/>
                        </a:rPr>
                        <a:t>кінець</a:t>
                      </a:r>
                      <a:r>
                        <a:rPr lang="ru-RU" sz="3200" dirty="0">
                          <a:effectLst/>
                        </a:rPr>
                        <a:t>, а </a:t>
                      </a:r>
                      <a:r>
                        <a:rPr lang="ru-RU" sz="3200" dirty="0" err="1">
                          <a:effectLst/>
                        </a:rPr>
                        <a:t>осені</a:t>
                      </a:r>
                      <a:r>
                        <a:rPr lang="ru-RU" sz="3200" dirty="0">
                          <a:effectLst/>
                        </a:rPr>
                        <a:t> — початок.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08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12019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3200" dirty="0">
                          <a:effectLst/>
                        </a:rPr>
                        <a:t>Вересень </a:t>
                      </a:r>
                      <a:r>
                        <a:rPr lang="ru-RU" sz="3200" dirty="0" err="1">
                          <a:effectLst/>
                        </a:rPr>
                        <a:t>пахне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r>
                        <a:rPr lang="ru-RU" sz="3200" dirty="0" err="1">
                          <a:effectLst/>
                        </a:rPr>
                        <a:t>яблуками</a:t>
                      </a:r>
                      <a:r>
                        <a:rPr lang="ru-RU" sz="3200" dirty="0">
                          <a:effectLst/>
                        </a:rPr>
                        <a:t>, а </a:t>
                      </a:r>
                      <a:r>
                        <a:rPr lang="ru-RU" sz="3200" dirty="0" err="1">
                          <a:effectLst/>
                        </a:rPr>
                        <a:t>жовтень</a:t>
                      </a:r>
                      <a:r>
                        <a:rPr lang="ru-RU" sz="3200" dirty="0">
                          <a:effectLst/>
                        </a:rPr>
                        <a:t> — капустою.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08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063397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324F79D-5A90-4637-AE1D-F7EDD81F82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2755949"/>
              </p:ext>
            </p:extLst>
          </p:nvPr>
        </p:nvGraphicFramePr>
        <p:xfrm>
          <a:off x="867964" y="3523671"/>
          <a:ext cx="10646571" cy="1165860"/>
        </p:xfrm>
        <a:graphic>
          <a:graphicData uri="http://schemas.openxmlformats.org/drawingml/2006/table">
            <a:tbl>
              <a:tblPr/>
              <a:tblGrid>
                <a:gridCol w="10646571">
                  <a:extLst>
                    <a:ext uri="{9D8B030D-6E8A-4147-A177-3AD203B41FA5}">
                      <a16:colId xmlns:a16="http://schemas.microsoft.com/office/drawing/2014/main" val="403548554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3200">
                          <a:effectLst/>
                        </a:rPr>
                        <a:t>Жовтень — болотяник, ні колес, ні саней не любить.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9915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3200" dirty="0" err="1">
                          <a:effectLst/>
                        </a:rPr>
                        <a:t>Жовтень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r>
                        <a:rPr lang="ru-RU" sz="3200" dirty="0" err="1">
                          <a:effectLst/>
                        </a:rPr>
                        <a:t>хоч</a:t>
                      </a:r>
                      <a:r>
                        <a:rPr lang="ru-RU" sz="3200" dirty="0">
                          <a:effectLst/>
                        </a:rPr>
                        <a:t> і </a:t>
                      </a:r>
                      <a:r>
                        <a:rPr lang="ru-RU" sz="3200" dirty="0" err="1">
                          <a:effectLst/>
                        </a:rPr>
                        <a:t>холодний</a:t>
                      </a:r>
                      <a:r>
                        <a:rPr lang="ru-RU" sz="3200" dirty="0">
                          <a:effectLst/>
                        </a:rPr>
                        <a:t>, а листопад </a:t>
                      </a:r>
                      <a:r>
                        <a:rPr lang="ru-RU" sz="3200" dirty="0" err="1">
                          <a:effectLst/>
                        </a:rPr>
                        <a:t>його</a:t>
                      </a:r>
                      <a:r>
                        <a:rPr lang="ru-RU" sz="3200" dirty="0">
                          <a:effectLst/>
                        </a:rPr>
                        <a:t> перехолодить.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584696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20A4F34-2802-490F-A6BF-4E955C07D0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02388"/>
              </p:ext>
            </p:extLst>
          </p:nvPr>
        </p:nvGraphicFramePr>
        <p:xfrm>
          <a:off x="867963" y="5408780"/>
          <a:ext cx="10646571" cy="1165860"/>
        </p:xfrm>
        <a:graphic>
          <a:graphicData uri="http://schemas.openxmlformats.org/drawingml/2006/table">
            <a:tbl>
              <a:tblPr/>
              <a:tblGrid>
                <a:gridCol w="10646571">
                  <a:extLst>
                    <a:ext uri="{9D8B030D-6E8A-4147-A177-3AD203B41FA5}">
                      <a16:colId xmlns:a16="http://schemas.microsoft.com/office/drawing/2014/main" val="12055475"/>
                    </a:ext>
                  </a:extLst>
                </a:gridCol>
              </a:tblGrid>
              <a:tr h="572695">
                <a:tc>
                  <a:txBody>
                    <a:bodyPr/>
                    <a:lstStyle/>
                    <a:p>
                      <a:r>
                        <a:rPr lang="ru-RU" sz="3200" dirty="0">
                          <a:effectLst/>
                        </a:rPr>
                        <a:t>Листопад </a:t>
                      </a:r>
                      <a:r>
                        <a:rPr lang="ru-RU" sz="3200" dirty="0" err="1">
                          <a:effectLst/>
                        </a:rPr>
                        <a:t>білими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r>
                        <a:rPr lang="ru-RU" sz="3200" dirty="0" err="1">
                          <a:effectLst/>
                        </a:rPr>
                        <a:t>кіньми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r>
                        <a:rPr lang="ru-RU" sz="3200" dirty="0" err="1">
                          <a:effectLst/>
                        </a:rPr>
                        <a:t>їде</a:t>
                      </a:r>
                      <a:r>
                        <a:rPr lang="ru-RU" sz="3200" dirty="0">
                          <a:effectLst/>
                        </a:rPr>
                        <a:t>, </a:t>
                      </a:r>
                      <a:r>
                        <a:rPr lang="ru-RU" sz="3200" dirty="0" err="1">
                          <a:effectLst/>
                        </a:rPr>
                        <a:t>зимі</a:t>
                      </a:r>
                      <a:r>
                        <a:rPr lang="ru-RU" sz="3200" dirty="0">
                          <a:effectLst/>
                        </a:rPr>
                        <a:t> ворота </a:t>
                      </a:r>
                      <a:r>
                        <a:rPr lang="ru-RU" sz="3200" dirty="0" err="1">
                          <a:effectLst/>
                        </a:rPr>
                        <a:t>відчиняє</a:t>
                      </a:r>
                      <a:r>
                        <a:rPr lang="ru-RU" sz="3200" dirty="0">
                          <a:effectLst/>
                        </a:rPr>
                        <a:t>.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169123"/>
                  </a:ext>
                </a:extLst>
              </a:tr>
              <a:tr h="572695">
                <a:tc>
                  <a:txBody>
                    <a:bodyPr/>
                    <a:lstStyle/>
                    <a:p>
                      <a:r>
                        <a:rPr lang="ru-RU" sz="3200" dirty="0" err="1">
                          <a:effectLst/>
                        </a:rPr>
                        <a:t>Білі</a:t>
                      </a:r>
                      <a:r>
                        <a:rPr lang="ru-RU" sz="3200" dirty="0">
                          <a:effectLst/>
                        </a:rPr>
                        <a:t> мухи — не диво в </a:t>
                      </a:r>
                      <a:r>
                        <a:rPr lang="ru-RU" sz="3200" dirty="0" err="1">
                          <a:effectLst/>
                        </a:rPr>
                        <a:t>листопаді</a:t>
                      </a:r>
                      <a:r>
                        <a:rPr lang="ru-RU" sz="3200" dirty="0">
                          <a:effectLst/>
                        </a:rPr>
                        <a:t>.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476877"/>
                  </a:ext>
                </a:extLst>
              </a:tr>
            </a:tbl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84DC5DDA-3B5E-40DC-97C3-0E7DDF2B988F}"/>
              </a:ext>
            </a:extLst>
          </p:cNvPr>
          <p:cNvSpPr txBox="1">
            <a:spLocks/>
          </p:cNvSpPr>
          <p:nvPr/>
        </p:nvSpPr>
        <p:spPr>
          <a:xfrm>
            <a:off x="1066015" y="226934"/>
            <a:ext cx="9636106" cy="80861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dirty="0"/>
              <a:t>Народ скаже, як </a:t>
            </a:r>
            <a:r>
              <a:rPr lang="uk-UA" dirty="0" err="1"/>
              <a:t>зав’яже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21361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5F7017A-3698-40DA-AC82-904F2748332A}"/>
              </a:ext>
            </a:extLst>
          </p:cNvPr>
          <p:cNvSpPr txBox="1"/>
          <p:nvPr/>
        </p:nvSpPr>
        <p:spPr>
          <a:xfrm flipH="1">
            <a:off x="2047295" y="4569956"/>
            <a:ext cx="27629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/>
              <a:t>ОСА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85EFF9-0828-40A9-B54E-66864C4580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6" t="17713" r="10702" b="19551"/>
          <a:stretch/>
        </p:blipFill>
        <p:spPr>
          <a:xfrm>
            <a:off x="834888" y="2246243"/>
            <a:ext cx="2776330" cy="1689653"/>
          </a:xfrm>
          <a:prstGeom prst="rect">
            <a:avLst/>
          </a:prstGeom>
        </p:spPr>
      </p:pic>
      <p:pic>
        <p:nvPicPr>
          <p:cNvPr id="2052" name="Picture 4" descr="Кінь у міфології слов'янських народів - Про Україну">
            <a:extLst>
              <a:ext uri="{FF2B5EF4-FFF2-40B4-BE49-F238E27FC236}">
                <a16:creationId xmlns:a16="http://schemas.microsoft.com/office/drawing/2014/main" id="{524873CB-963E-45B1-8D4F-5283FFAB3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816" y="1758694"/>
            <a:ext cx="4470398" cy="251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FA38F4-E62A-496D-AB93-CFE66DC21668}"/>
              </a:ext>
            </a:extLst>
          </p:cNvPr>
          <p:cNvSpPr txBox="1"/>
          <p:nvPr/>
        </p:nvSpPr>
        <p:spPr>
          <a:xfrm>
            <a:off x="3584714" y="503030"/>
            <a:ext cx="39756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3900" dirty="0"/>
              <a:t>,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7D6E2F-7B51-4758-B898-9184D788040F}"/>
              </a:ext>
            </a:extLst>
          </p:cNvPr>
          <p:cNvSpPr txBox="1"/>
          <p:nvPr/>
        </p:nvSpPr>
        <p:spPr>
          <a:xfrm>
            <a:off x="6486771" y="361111"/>
            <a:ext cx="39756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3900" dirty="0"/>
              <a:t>,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ABF0C4-8FD4-41A0-923D-A276881C7062}"/>
              </a:ext>
            </a:extLst>
          </p:cNvPr>
          <p:cNvSpPr txBox="1"/>
          <p:nvPr/>
        </p:nvSpPr>
        <p:spPr>
          <a:xfrm flipH="1">
            <a:off x="4372885" y="410817"/>
            <a:ext cx="3751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Розгадай ребус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B59656-0927-4D8E-B358-EBCC213FA711}"/>
              </a:ext>
            </a:extLst>
          </p:cNvPr>
          <p:cNvSpPr txBox="1"/>
          <p:nvPr/>
        </p:nvSpPr>
        <p:spPr>
          <a:xfrm flipH="1">
            <a:off x="7725851" y="4569956"/>
            <a:ext cx="27629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/>
              <a:t>КІНЬ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AEAD7BE-4F4C-4532-81F0-520F5EBC8FCF}"/>
              </a:ext>
            </a:extLst>
          </p:cNvPr>
          <p:cNvCxnSpPr/>
          <p:nvPr/>
        </p:nvCxnSpPr>
        <p:spPr>
          <a:xfrm flipH="1">
            <a:off x="3180522" y="4569956"/>
            <a:ext cx="1192363" cy="187722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70663ED-147A-4F64-87A5-63B4F32F5636}"/>
              </a:ext>
            </a:extLst>
          </p:cNvPr>
          <p:cNvCxnSpPr/>
          <p:nvPr/>
        </p:nvCxnSpPr>
        <p:spPr>
          <a:xfrm flipH="1">
            <a:off x="7381796" y="4354617"/>
            <a:ext cx="1192363" cy="187722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04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F85C175-9439-4CFA-B0AE-2B97EFEFF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7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9B0C9E-0B7B-4DA8-8246-07E9F96E8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9530" y="2146852"/>
            <a:ext cx="7474227" cy="2604052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16600" dirty="0">
                <a:solidFill>
                  <a:srgbClr val="C00000"/>
                </a:solidFill>
              </a:rPr>
              <a:t>ОСІНЬ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8F0163-A6A9-491C-9588-EE7907A01534}"/>
              </a:ext>
            </a:extLst>
          </p:cNvPr>
          <p:cNvSpPr txBox="1"/>
          <p:nvPr/>
        </p:nvSpPr>
        <p:spPr>
          <a:xfrm flipH="1">
            <a:off x="2047128" y="5936973"/>
            <a:ext cx="76932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Як називаються осінні місяці?</a:t>
            </a:r>
          </a:p>
        </p:txBody>
      </p:sp>
    </p:spTree>
    <p:extLst>
      <p:ext uri="{BB962C8B-B14F-4D97-AF65-F5344CB8AC3E}">
        <p14:creationId xmlns:p14="http://schemas.microsoft.com/office/powerpoint/2010/main" val="326566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DB9776-D334-4F14-98D2-FAE161F98DC9}"/>
              </a:ext>
            </a:extLst>
          </p:cNvPr>
          <p:cNvSpPr txBox="1">
            <a:spLocks/>
          </p:cNvSpPr>
          <p:nvPr/>
        </p:nvSpPr>
        <p:spPr>
          <a:xfrm>
            <a:off x="997225" y="377688"/>
            <a:ext cx="10197549" cy="26040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6600" dirty="0">
                <a:solidFill>
                  <a:schemeClr val="accent4">
                    <a:lumMod val="75000"/>
                  </a:schemeClr>
                </a:solidFill>
              </a:rPr>
              <a:t>листопад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423A88C-B219-4406-9C07-9D1E11A74C0A}"/>
              </a:ext>
            </a:extLst>
          </p:cNvPr>
          <p:cNvSpPr txBox="1">
            <a:spLocks/>
          </p:cNvSpPr>
          <p:nvPr/>
        </p:nvSpPr>
        <p:spPr>
          <a:xfrm>
            <a:off x="1109869" y="4750903"/>
            <a:ext cx="9458739" cy="172940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6600" dirty="0">
                <a:solidFill>
                  <a:srgbClr val="FFFF00"/>
                </a:solidFill>
              </a:rPr>
              <a:t>жовтень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A0FBD84-ADB2-471E-829C-BE48446469FE}"/>
              </a:ext>
            </a:extLst>
          </p:cNvPr>
          <p:cNvSpPr txBox="1">
            <a:spLocks/>
          </p:cNvSpPr>
          <p:nvPr/>
        </p:nvSpPr>
        <p:spPr>
          <a:xfrm>
            <a:off x="997225" y="2802834"/>
            <a:ext cx="9458739" cy="17294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6600" dirty="0" err="1">
                <a:solidFill>
                  <a:srgbClr val="7030A0"/>
                </a:solidFill>
              </a:rPr>
              <a:t>вересеНЬ</a:t>
            </a:r>
            <a:endParaRPr lang="uk-UA" sz="16600" dirty="0">
              <a:solidFill>
                <a:srgbClr val="7030A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0D8B8E-AFD1-41CB-A614-2FAE25BEA7B0}"/>
              </a:ext>
            </a:extLst>
          </p:cNvPr>
          <p:cNvSpPr txBox="1"/>
          <p:nvPr/>
        </p:nvSpPr>
        <p:spPr>
          <a:xfrm flipH="1">
            <a:off x="1354702" y="6150114"/>
            <a:ext cx="9840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Назви осінні місяці у правильному порядку</a:t>
            </a:r>
          </a:p>
        </p:txBody>
      </p:sp>
    </p:spTree>
    <p:extLst>
      <p:ext uri="{BB962C8B-B14F-4D97-AF65-F5344CB8AC3E}">
        <p14:creationId xmlns:p14="http://schemas.microsoft.com/office/powerpoint/2010/main" val="3499506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E60249-3546-44BA-AB81-034EEDE20C2B}"/>
              </a:ext>
            </a:extLst>
          </p:cNvPr>
          <p:cNvSpPr txBox="1"/>
          <p:nvPr/>
        </p:nvSpPr>
        <p:spPr>
          <a:xfrm flipH="1">
            <a:off x="201762" y="1585844"/>
            <a:ext cx="70339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У південний край землі </a:t>
            </a:r>
          </a:p>
          <a:p>
            <a:r>
              <a:rPr lang="uk-UA" sz="4000" dirty="0"/>
              <a:t>Відлітають журавлі,</a:t>
            </a:r>
          </a:p>
          <a:p>
            <a:r>
              <a:rPr lang="uk-UA" sz="4000" dirty="0"/>
              <a:t>Знов лункий шкільний дзвінок</a:t>
            </a:r>
          </a:p>
          <a:p>
            <a:r>
              <a:rPr lang="uk-UA" sz="4000" dirty="0"/>
              <a:t>Нас покликав на урок.</a:t>
            </a:r>
          </a:p>
          <a:p>
            <a:r>
              <a:rPr lang="uk-UA" sz="4000" dirty="0"/>
              <a:t>Як цей місяць звати,.</a:t>
            </a:r>
          </a:p>
          <a:p>
            <a:r>
              <a:rPr lang="uk-UA" sz="4000" dirty="0"/>
              <a:t>Спробуй відгадати</a:t>
            </a:r>
          </a:p>
        </p:txBody>
      </p:sp>
      <p:pic>
        <p:nvPicPr>
          <p:cNvPr id="3074" name="Picture 2" descr="В.О.Сухомлинський">
            <a:extLst>
              <a:ext uri="{FF2B5EF4-FFF2-40B4-BE49-F238E27FC236}">
                <a16:creationId xmlns:a16="http://schemas.microsoft.com/office/drawing/2014/main" id="{7FBEA91A-0F24-4BFE-86F2-939C4630A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148" y="695739"/>
            <a:ext cx="5194852" cy="389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822228C-748D-406D-97AC-138A176E89B9}"/>
              </a:ext>
            </a:extLst>
          </p:cNvPr>
          <p:cNvSpPr txBox="1">
            <a:spLocks/>
          </p:cNvSpPr>
          <p:nvPr/>
        </p:nvSpPr>
        <p:spPr>
          <a:xfrm>
            <a:off x="3478696" y="5272156"/>
            <a:ext cx="8713304" cy="13473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70000" lnSpcReduction="2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6600" dirty="0" err="1">
                <a:solidFill>
                  <a:srgbClr val="7030A0"/>
                </a:solidFill>
              </a:rPr>
              <a:t>вересеНЬ</a:t>
            </a:r>
            <a:endParaRPr lang="uk-UA" sz="16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33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Верес звичайний: все про рослину">
            <a:extLst>
              <a:ext uri="{FF2B5EF4-FFF2-40B4-BE49-F238E27FC236}">
                <a16:creationId xmlns:a16="http://schemas.microsoft.com/office/drawing/2014/main" id="{1E2A8448-5788-4A75-86DE-9A010FAC1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824" y="1714500"/>
            <a:ext cx="5099176" cy="446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9B2A26-A47E-49D2-BEB6-30FB23CB0B82}"/>
              </a:ext>
            </a:extLst>
          </p:cNvPr>
          <p:cNvSpPr txBox="1"/>
          <p:nvPr/>
        </p:nvSpPr>
        <p:spPr>
          <a:xfrm>
            <a:off x="158505" y="859813"/>
            <a:ext cx="693431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	</a:t>
            </a:r>
            <a:r>
              <a:rPr lang="ru-RU" sz="3600" b="1" i="1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ВЕРЕСЕНЬ.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Перший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місяць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осені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отримав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свою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назву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від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чудового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медоносного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кущика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вересу. Як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він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гарно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квітує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рожево-ліловим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цвітом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соснових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лісах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восени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! Вересень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ніби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хоче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продовжити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літо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в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нашому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краї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1252824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822228C-748D-406D-97AC-138A176E89B9}"/>
              </a:ext>
            </a:extLst>
          </p:cNvPr>
          <p:cNvSpPr txBox="1">
            <a:spLocks/>
          </p:cNvSpPr>
          <p:nvPr/>
        </p:nvSpPr>
        <p:spPr>
          <a:xfrm>
            <a:off x="5392841" y="5271692"/>
            <a:ext cx="6633029" cy="13929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0700" dirty="0" err="1">
                <a:solidFill>
                  <a:srgbClr val="FFC000"/>
                </a:solidFill>
              </a:rPr>
              <a:t>жовтеНЬ</a:t>
            </a:r>
            <a:endParaRPr lang="uk-UA" sz="10700" dirty="0">
              <a:solidFill>
                <a:srgbClr val="FFC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B0FE53-7338-4953-9A02-EB58189A349A}"/>
              </a:ext>
            </a:extLst>
          </p:cNvPr>
          <p:cNvSpPr txBox="1"/>
          <p:nvPr/>
        </p:nvSpPr>
        <p:spPr>
          <a:xfrm>
            <a:off x="114181" y="1526192"/>
            <a:ext cx="64669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Кличуть нас ліси, поля, сади</a:t>
            </a:r>
          </a:p>
          <a:p>
            <a:r>
              <a:rPr lang="uk-UA" sz="4000" dirty="0" err="1"/>
              <a:t>Дозбирати</a:t>
            </a:r>
            <a:r>
              <a:rPr lang="uk-UA" sz="4000" dirty="0"/>
              <a:t> осені плоди.</a:t>
            </a:r>
          </a:p>
          <a:p>
            <a:r>
              <a:rPr lang="uk-UA" sz="4000" dirty="0"/>
              <a:t>Із дерев спадає листя жовте,</a:t>
            </a:r>
          </a:p>
          <a:p>
            <a:r>
              <a:rPr lang="uk-UA" sz="4000" dirty="0"/>
              <a:t>То землею ходить місяць …</a:t>
            </a:r>
          </a:p>
        </p:txBody>
      </p:sp>
      <p:pic>
        <p:nvPicPr>
          <p:cNvPr id="6148" name="Picture 4" descr="Осінь">
            <a:extLst>
              <a:ext uri="{FF2B5EF4-FFF2-40B4-BE49-F238E27FC236}">
                <a16:creationId xmlns:a16="http://schemas.microsoft.com/office/drawing/2014/main" id="{37338EB2-3C6A-4088-AB9A-14ECC4CCC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081" y="972457"/>
            <a:ext cx="5206334" cy="390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31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9B2A26-A47E-49D2-BEB6-30FB23CB0B82}"/>
              </a:ext>
            </a:extLst>
          </p:cNvPr>
          <p:cNvSpPr txBox="1"/>
          <p:nvPr/>
        </p:nvSpPr>
        <p:spPr>
          <a:xfrm>
            <a:off x="391767" y="5204053"/>
            <a:ext cx="1180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	</a:t>
            </a:r>
            <a:r>
              <a:rPr lang="uk-UA" sz="4000" b="1" i="1" dirty="0"/>
              <a:t>Жовтень</a:t>
            </a:r>
            <a:r>
              <a:rPr lang="uk-UA" sz="4000" dirty="0"/>
              <a:t> дістав назву від природного явища – пожовтіння листя на рослинах.</a:t>
            </a:r>
          </a:p>
        </p:txBody>
      </p:sp>
      <p:pic>
        <p:nvPicPr>
          <p:cNvPr id="10242" name="Picture 2" descr="Как правильно написать слово &quot;осенняя&quot; - ТекстЭксперт">
            <a:extLst>
              <a:ext uri="{FF2B5EF4-FFF2-40B4-BE49-F238E27FC236}">
                <a16:creationId xmlns:a16="http://schemas.microsoft.com/office/drawing/2014/main" id="{1B23F032-E821-4AAD-967D-B25B68847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202" y="124994"/>
            <a:ext cx="8279595" cy="475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332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822228C-748D-406D-97AC-138A176E89B9}"/>
              </a:ext>
            </a:extLst>
          </p:cNvPr>
          <p:cNvSpPr txBox="1">
            <a:spLocks/>
          </p:cNvSpPr>
          <p:nvPr/>
        </p:nvSpPr>
        <p:spPr>
          <a:xfrm>
            <a:off x="5444790" y="4742840"/>
            <a:ext cx="6633029" cy="13929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0700" dirty="0">
                <a:solidFill>
                  <a:schemeClr val="bg2">
                    <a:lumMod val="50000"/>
                  </a:schemeClr>
                </a:solidFill>
              </a:rPr>
              <a:t>листопад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B0FE53-7338-4953-9A02-EB58189A349A}"/>
              </a:ext>
            </a:extLst>
          </p:cNvPr>
          <p:cNvSpPr txBox="1"/>
          <p:nvPr/>
        </p:nvSpPr>
        <p:spPr>
          <a:xfrm>
            <a:off x="114181" y="1526192"/>
            <a:ext cx="598181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Крапле з неба, дахів, стріх.</a:t>
            </a:r>
          </a:p>
          <a:p>
            <a:r>
              <a:rPr lang="uk-UA" sz="4000" dirty="0"/>
              <a:t>Дощ холодний,</a:t>
            </a:r>
          </a:p>
          <a:p>
            <a:r>
              <a:rPr lang="uk-UA" sz="4000" dirty="0"/>
              <a:t>                         перший сніг.</a:t>
            </a:r>
          </a:p>
          <a:p>
            <a:r>
              <a:rPr lang="uk-UA" sz="4000" dirty="0"/>
              <a:t>Почорнів без листя сад.</a:t>
            </a:r>
          </a:p>
          <a:p>
            <a:r>
              <a:rPr lang="uk-UA" sz="4000" dirty="0"/>
              <a:t>Що за місяць?...</a:t>
            </a:r>
          </a:p>
        </p:txBody>
      </p:sp>
      <p:pic>
        <p:nvPicPr>
          <p:cNvPr id="8194" name="Picture 2" descr="Навчитися любити листопад | Волинський національний університет імені Лесі  Українки">
            <a:extLst>
              <a:ext uri="{FF2B5EF4-FFF2-40B4-BE49-F238E27FC236}">
                <a16:creationId xmlns:a16="http://schemas.microsoft.com/office/drawing/2014/main" id="{D406CB21-85DF-4137-A14E-B45A9166A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035" y="950791"/>
            <a:ext cx="6116784" cy="346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625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86</TotalTime>
  <Words>236</Words>
  <Application>Microsoft Office PowerPoint</Application>
  <PresentationFormat>Широкоэкранный</PresentationFormat>
  <Paragraphs>44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Roboto</vt:lpstr>
      <vt:lpstr>Tw Cen MT</vt:lpstr>
      <vt:lpstr>Tw Cen MT Condensed</vt:lpstr>
      <vt:lpstr>Wingdings 3</vt:lpstr>
      <vt:lpstr>Интеграл</vt:lpstr>
      <vt:lpstr>Що приховують  назви осінніх місяців?</vt:lpstr>
      <vt:lpstr>Презентация PowerPoint</vt:lpstr>
      <vt:lpstr>ОСІНЬ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Що приховують  назви осінніх місяців?</dc:title>
  <dc:creator>Максим</dc:creator>
  <cp:lastModifiedBy>Максим</cp:lastModifiedBy>
  <cp:revision>2</cp:revision>
  <dcterms:created xsi:type="dcterms:W3CDTF">2022-09-26T17:01:00Z</dcterms:created>
  <dcterms:modified xsi:type="dcterms:W3CDTF">2022-09-26T18:27:43Z</dcterms:modified>
</cp:coreProperties>
</file>