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notesMasterIdLst>
    <p:notesMasterId r:id="rId11"/>
  </p:notesMasterIdLst>
  <p:sldIdLst>
    <p:sldId id="273" r:id="rId2"/>
    <p:sldId id="274" r:id="rId3"/>
    <p:sldId id="275" r:id="rId4"/>
    <p:sldId id="256" r:id="rId5"/>
    <p:sldId id="272" r:id="rId6"/>
    <p:sldId id="271" r:id="rId7"/>
    <p:sldId id="258" r:id="rId8"/>
    <p:sldId id="270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2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FDA8B8-C2BC-44B1-9A97-FAE469939C6E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D29ED0-CB53-4989-9736-5D13F14F84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794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29ED0-CB53-4989-9736-5D13F14F84E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062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406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879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005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158809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6084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4143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9169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5800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55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897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367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385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05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631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374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350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406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5D7293E-58F8-402D-AAB1-224AF2625F01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6551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CC4E3CC-51A0-419A-8B4C-C570DDF999A1}"/>
              </a:ext>
            </a:extLst>
          </p:cNvPr>
          <p:cNvSpPr txBox="1">
            <a:spLocks/>
          </p:cNvSpPr>
          <p:nvPr/>
        </p:nvSpPr>
        <p:spPr>
          <a:xfrm>
            <a:off x="6876776" y="2573631"/>
            <a:ext cx="2618916" cy="9118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dirty="0"/>
          </a:p>
        </p:txBody>
      </p:sp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AA86AA39-3AC3-404B-BE5A-55009B9B1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6425" y="218477"/>
            <a:ext cx="6935372" cy="1639731"/>
          </a:xfrm>
        </p:spPr>
        <p:txBody>
          <a:bodyPr/>
          <a:lstStyle/>
          <a:p>
            <a:r>
              <a:rPr lang="uk-UA" dirty="0"/>
              <a:t>Полічи гроші. </a:t>
            </a:r>
            <a:br>
              <a:rPr lang="uk-UA" dirty="0"/>
            </a:br>
            <a:r>
              <a:rPr lang="uk-UA" dirty="0" err="1"/>
              <a:t>Запиши</a:t>
            </a:r>
            <a:r>
              <a:rPr lang="uk-UA" dirty="0"/>
              <a:t>, як обчислюєш.</a:t>
            </a:r>
            <a:br>
              <a:rPr lang="uk-UA" dirty="0"/>
            </a:br>
            <a:endParaRPr lang="ru-RU" dirty="0"/>
          </a:p>
        </p:txBody>
      </p:sp>
      <p:pic>
        <p:nvPicPr>
          <p:cNvPr id="1026" name="Picture 2" descr="Скрудж Макдак возглавил список вымышленных богачей по версии Forbes - РИА  Новости, 01.08.2013">
            <a:extLst>
              <a:ext uri="{FF2B5EF4-FFF2-40B4-BE49-F238E27FC236}">
                <a16:creationId xmlns:a16="http://schemas.microsoft.com/office/drawing/2014/main" id="{9DB5FAE9-87DE-4AD0-BE4D-D16F808517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02"/>
          <a:stretch/>
        </p:blipFill>
        <p:spPr bwMode="auto">
          <a:xfrm>
            <a:off x="9426197" y="51067"/>
            <a:ext cx="2740190" cy="2013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Набор банкнот Украины выпуска 2013-15 гг. От 1до 100 грн ПРЕСС, цена 365  грн - Prom.ua (ID#646229038)">
            <a:extLst>
              <a:ext uri="{FF2B5EF4-FFF2-40B4-BE49-F238E27FC236}">
                <a16:creationId xmlns:a16="http://schemas.microsoft.com/office/drawing/2014/main" id="{54FACCC6-48EF-4A91-82A5-9001971CF1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6" t="23085" r="51906" b="56318"/>
          <a:stretch/>
        </p:blipFill>
        <p:spPr bwMode="auto">
          <a:xfrm>
            <a:off x="554924" y="4129025"/>
            <a:ext cx="3511998" cy="1808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Набор банкнот Украины выпуска 2013-15 гг. От 1до 100 грн ПРЕСС, цена 365  грн - Prom.ua (ID#646229038)">
            <a:extLst>
              <a:ext uri="{FF2B5EF4-FFF2-40B4-BE49-F238E27FC236}">
                <a16:creationId xmlns:a16="http://schemas.microsoft.com/office/drawing/2014/main" id="{A0CF44D6-D2C0-4308-B783-8EE55ECA3F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6" t="23085" r="51906" b="56318"/>
          <a:stretch/>
        </p:blipFill>
        <p:spPr bwMode="auto">
          <a:xfrm>
            <a:off x="213107" y="2713272"/>
            <a:ext cx="3604542" cy="1856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Набор банкнот Украины выпуска 2013-15 гг. От 1до 100 грн ПРЕСС, цена 365  грн - Prom.ua (ID#646229038)">
            <a:extLst>
              <a:ext uri="{FF2B5EF4-FFF2-40B4-BE49-F238E27FC236}">
                <a16:creationId xmlns:a16="http://schemas.microsoft.com/office/drawing/2014/main" id="{46B694A0-360D-4BB6-BAB9-B083E1E79D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61" t="23333" r="9570" b="56070"/>
          <a:stretch/>
        </p:blipFill>
        <p:spPr bwMode="auto">
          <a:xfrm>
            <a:off x="5922498" y="3067805"/>
            <a:ext cx="4523264" cy="2329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Набор банкнот Украины выпуска 2013-15 гг. От 1до 100 грн ПРЕСС, цена 365  грн - Prom.ua (ID#646229038)">
            <a:extLst>
              <a:ext uri="{FF2B5EF4-FFF2-40B4-BE49-F238E27FC236}">
                <a16:creationId xmlns:a16="http://schemas.microsoft.com/office/drawing/2014/main" id="{3723144B-D4A5-49EF-9FDD-C69F106786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61" t="23333" r="9570" b="56070"/>
          <a:stretch/>
        </p:blipFill>
        <p:spPr bwMode="auto">
          <a:xfrm>
            <a:off x="6963851" y="4200902"/>
            <a:ext cx="4523266" cy="2329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0660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CC4E3CC-51A0-419A-8B4C-C570DDF999A1}"/>
              </a:ext>
            </a:extLst>
          </p:cNvPr>
          <p:cNvSpPr txBox="1">
            <a:spLocks/>
          </p:cNvSpPr>
          <p:nvPr/>
        </p:nvSpPr>
        <p:spPr>
          <a:xfrm>
            <a:off x="6876776" y="2573631"/>
            <a:ext cx="2618916" cy="9118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dirty="0"/>
          </a:p>
        </p:txBody>
      </p:sp>
      <p:pic>
        <p:nvPicPr>
          <p:cNvPr id="1026" name="Picture 2" descr="Скрудж Макдак возглавил список вымышленных богачей по версии Forbes - РИА  Новости, 01.08.2013">
            <a:extLst>
              <a:ext uri="{FF2B5EF4-FFF2-40B4-BE49-F238E27FC236}">
                <a16:creationId xmlns:a16="http://schemas.microsoft.com/office/drawing/2014/main" id="{9DB5FAE9-87DE-4AD0-BE4D-D16F808517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02"/>
          <a:stretch/>
        </p:blipFill>
        <p:spPr bwMode="auto">
          <a:xfrm>
            <a:off x="9426197" y="51067"/>
            <a:ext cx="2740190" cy="2013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Набор банкнот Украины выпуска 2013-15 гг. От 1до 100 грн ПРЕСС, цена 365  грн - Prom.ua (ID#646229038)">
            <a:extLst>
              <a:ext uri="{FF2B5EF4-FFF2-40B4-BE49-F238E27FC236}">
                <a16:creationId xmlns:a16="http://schemas.microsoft.com/office/drawing/2014/main" id="{46B694A0-360D-4BB6-BAB9-B083E1E79D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61" t="23333" r="9570" b="56070"/>
          <a:stretch/>
        </p:blipFill>
        <p:spPr bwMode="auto">
          <a:xfrm rot="16200000">
            <a:off x="-666575" y="3156329"/>
            <a:ext cx="3224733" cy="1660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Набор банкнот Украины выпуска 2013-15 гг. От 1до 100 грн ПРЕСС, цена 365  грн - Prom.ua (ID#646229038)">
            <a:extLst>
              <a:ext uri="{FF2B5EF4-FFF2-40B4-BE49-F238E27FC236}">
                <a16:creationId xmlns:a16="http://schemas.microsoft.com/office/drawing/2014/main" id="{B6AF7826-693D-4C0A-A2C3-0EE43F3363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37" t="45423" r="2643" b="29841"/>
          <a:stretch/>
        </p:blipFill>
        <p:spPr bwMode="auto">
          <a:xfrm rot="16200000">
            <a:off x="64461" y="3478219"/>
            <a:ext cx="3381127" cy="1821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Набор банкнот Украины выпуска 2013-15 гг. От 1до 100 грн ПРЕСС, цена 365  грн - Prom.ua (ID#646229038)">
            <a:extLst>
              <a:ext uri="{FF2B5EF4-FFF2-40B4-BE49-F238E27FC236}">
                <a16:creationId xmlns:a16="http://schemas.microsoft.com/office/drawing/2014/main" id="{9DDF8523-E469-43DB-ADDC-5318490F49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3" t="45423" r="52071" b="31271"/>
          <a:stretch/>
        </p:blipFill>
        <p:spPr bwMode="auto">
          <a:xfrm rot="16200000">
            <a:off x="2882869" y="2953099"/>
            <a:ext cx="3777026" cy="2000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Набор банкнот Украины выпуска 2013-15 гг. От 1до 100 грн ПРЕСС, цена 365  грн - Prom.ua (ID#646229038)">
            <a:extLst>
              <a:ext uri="{FF2B5EF4-FFF2-40B4-BE49-F238E27FC236}">
                <a16:creationId xmlns:a16="http://schemas.microsoft.com/office/drawing/2014/main" id="{8E1952F9-6B2F-45C8-A926-35657BF454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61" t="2216" r="12017" b="78881"/>
          <a:stretch/>
        </p:blipFill>
        <p:spPr bwMode="auto">
          <a:xfrm rot="16200000">
            <a:off x="3750252" y="3630384"/>
            <a:ext cx="3742414" cy="1878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У Мережі розкритикували нові українські монети (ФОТО) - Версія для друку !.  Преса України - новини, свіжі новини, останні новини. uapress.info">
            <a:extLst>
              <a:ext uri="{FF2B5EF4-FFF2-40B4-BE49-F238E27FC236}">
                <a16:creationId xmlns:a16="http://schemas.microsoft.com/office/drawing/2014/main" id="{DA8D4082-69E7-4E10-9684-92DF39E885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0811" b="94865" l="51486" r="748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952" t="50000" r="25035"/>
          <a:stretch/>
        </p:blipFill>
        <p:spPr bwMode="auto">
          <a:xfrm>
            <a:off x="8721878" y="2627056"/>
            <a:ext cx="1878882" cy="176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У Мережі розкритикували нові українські монети (ФОТО) - Версія для друку !.  Преса України - новини, свіжі новини, останні новини. uapress.info">
            <a:extLst>
              <a:ext uri="{FF2B5EF4-FFF2-40B4-BE49-F238E27FC236}">
                <a16:creationId xmlns:a16="http://schemas.microsoft.com/office/drawing/2014/main" id="{A9A5D6C1-3D45-40C6-AEC3-D704370683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892" b="47838" l="50676" r="759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467" r="24805" b="50000"/>
          <a:stretch/>
        </p:blipFill>
        <p:spPr bwMode="auto">
          <a:xfrm>
            <a:off x="8861864" y="3953424"/>
            <a:ext cx="1738896" cy="176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У Мережі розкритикували нові українські монети (ФОТО) - Версія для друку !.  Преса України - новини, свіжі новини, останні новини. uapress.info">
            <a:extLst>
              <a:ext uri="{FF2B5EF4-FFF2-40B4-BE49-F238E27FC236}">
                <a16:creationId xmlns:a16="http://schemas.microsoft.com/office/drawing/2014/main" id="{4B5FF4BF-27AC-491E-B528-AAC723C323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8649" b="97838" l="0" r="262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75663"/>
          <a:stretch/>
        </p:blipFill>
        <p:spPr bwMode="auto">
          <a:xfrm>
            <a:off x="10181597" y="3436030"/>
            <a:ext cx="1475073" cy="151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Заголовок 10">
            <a:extLst>
              <a:ext uri="{FF2B5EF4-FFF2-40B4-BE49-F238E27FC236}">
                <a16:creationId xmlns:a16="http://schemas.microsoft.com/office/drawing/2014/main" id="{F195DE6D-95BA-4D67-B776-011EE6644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3" y="452438"/>
            <a:ext cx="9404350" cy="1400175"/>
          </a:xfrm>
        </p:spPr>
        <p:txBody>
          <a:bodyPr/>
          <a:lstStyle/>
          <a:p>
            <a:r>
              <a:rPr lang="uk-UA" dirty="0"/>
              <a:t>Полічи гроші. </a:t>
            </a:r>
            <a:br>
              <a:rPr lang="uk-UA" dirty="0"/>
            </a:br>
            <a:r>
              <a:rPr lang="uk-UA" dirty="0" err="1"/>
              <a:t>Запиши</a:t>
            </a:r>
            <a:r>
              <a:rPr lang="uk-UA" dirty="0"/>
              <a:t>, як обчислюєш.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2787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C549BA-3F7F-4658-9505-534645F2B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422" y="72890"/>
            <a:ext cx="10359156" cy="1400530"/>
          </a:xfrm>
        </p:spPr>
        <p:txBody>
          <a:bodyPr/>
          <a:lstStyle/>
          <a:p>
            <a:r>
              <a:rPr lang="uk-UA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Задачі на знаходження суми трьох доданків.</a:t>
            </a:r>
            <a:br>
              <a:rPr lang="ru-RU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7200" dirty="0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E46DB47A-7DE7-45C7-9129-6C453216F0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9568255"/>
              </p:ext>
            </p:extLst>
          </p:nvPr>
        </p:nvGraphicFramePr>
        <p:xfrm>
          <a:off x="916422" y="829394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4000" dirty="0"/>
                        <a:t>1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4000" dirty="0"/>
                        <a:t>0 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4000" dirty="0"/>
                        <a:t>+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4000" dirty="0"/>
                        <a:t>5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4000" dirty="0"/>
                        <a:t>+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4000" dirty="0"/>
                        <a:t>2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4000" dirty="0"/>
                        <a:t>=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4000" dirty="0"/>
                        <a:t>1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4000" dirty="0"/>
                        <a:t>7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4000" dirty="0"/>
                        <a:t>г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4000" dirty="0"/>
                        <a:t>р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4000" dirty="0"/>
                        <a:t>н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4000" dirty="0"/>
                        <a:t>6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4000" dirty="0"/>
                        <a:t>0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4000" dirty="0"/>
                        <a:t>+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4000" dirty="0"/>
                        <a:t>2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4000" dirty="0"/>
                        <a:t>2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4000" dirty="0"/>
                        <a:t>+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4000" dirty="0"/>
                        <a:t>1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4000" dirty="0"/>
                        <a:t>7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4000" dirty="0"/>
                        <a:t>=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4000" dirty="0"/>
                        <a:t>9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4000" dirty="0"/>
                        <a:t>9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4000" dirty="0"/>
                        <a:t>г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4000" dirty="0"/>
                        <a:t>р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4000" dirty="0"/>
                        <a:t>н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8011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51907" y="20414"/>
            <a:ext cx="9126076" cy="2498194"/>
          </a:xfrm>
        </p:spPr>
        <p:txBody>
          <a:bodyPr/>
          <a:lstStyle/>
          <a:p>
            <a:pPr algn="ctr"/>
            <a:r>
              <a:rPr lang="uk-UA" sz="6600" dirty="0"/>
              <a:t>Задачі </a:t>
            </a:r>
            <a:br>
              <a:rPr lang="uk-UA" sz="6600" dirty="0"/>
            </a:br>
            <a:r>
              <a:rPr lang="uk-UA" sz="4800" dirty="0"/>
              <a:t>на</a:t>
            </a:r>
            <a:r>
              <a:rPr lang="uk-UA" sz="4000" dirty="0"/>
              <a:t> </a:t>
            </a:r>
            <a:r>
              <a:rPr lang="uk-UA" sz="4800" dirty="0"/>
              <a:t>знаходження суми трьох доданків</a:t>
            </a:r>
            <a:endParaRPr lang="ru-RU" sz="8000" b="1" i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30F355-45F4-45D3-A57D-338AB6982EA9}"/>
              </a:ext>
            </a:extLst>
          </p:cNvPr>
          <p:cNvSpPr txBox="1"/>
          <p:nvPr/>
        </p:nvSpPr>
        <p:spPr>
          <a:xfrm flipH="1">
            <a:off x="551907" y="2904958"/>
            <a:ext cx="110881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</a:t>
            </a:r>
          </a:p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На подвір’ї  господарства було 50 курей, 30 качок і 10 індичок. </a:t>
            </a:r>
            <a:r>
              <a:rPr lang="uk-UA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Скільки всього птахів було на подвір’ї господарства?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0282075-2669-4371-B05A-DF4DF6438E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9088" y="-38107"/>
            <a:ext cx="2243522" cy="217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251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8145843"/>
              </p:ext>
            </p:extLst>
          </p:nvPr>
        </p:nvGraphicFramePr>
        <p:xfrm>
          <a:off x="843284" y="829394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2F07D69-BB03-48E7-94EF-8D02C6E952A4}"/>
              </a:ext>
            </a:extLst>
          </p:cNvPr>
          <p:cNvSpPr txBox="1"/>
          <p:nvPr/>
        </p:nvSpPr>
        <p:spPr>
          <a:xfrm>
            <a:off x="3348756" y="34894"/>
            <a:ext cx="26018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Задача</a:t>
            </a:r>
            <a:endParaRPr lang="ru-RU" sz="4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2A3041-405B-45AD-A982-883B5ADFF472}"/>
              </a:ext>
            </a:extLst>
          </p:cNvPr>
          <p:cNvSpPr txBox="1"/>
          <p:nvPr/>
        </p:nvSpPr>
        <p:spPr>
          <a:xfrm>
            <a:off x="879892" y="128266"/>
            <a:ext cx="200678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2D758C-0156-4C77-A792-96C6EEDA1B6B}"/>
              </a:ext>
            </a:extLst>
          </p:cNvPr>
          <p:cNvSpPr txBox="1"/>
          <p:nvPr/>
        </p:nvSpPr>
        <p:spPr>
          <a:xfrm>
            <a:off x="916422" y="2930494"/>
            <a:ext cx="3524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7D1124-5711-468A-8DBC-EE1B2A581EA6}"/>
              </a:ext>
            </a:extLst>
          </p:cNvPr>
          <p:cNvSpPr txBox="1"/>
          <p:nvPr/>
        </p:nvSpPr>
        <p:spPr>
          <a:xfrm>
            <a:off x="2468560" y="829394"/>
            <a:ext cx="697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41A406A-476D-45B6-AA7F-ED0478D948CF}"/>
              </a:ext>
            </a:extLst>
          </p:cNvPr>
          <p:cNvSpPr txBox="1"/>
          <p:nvPr/>
        </p:nvSpPr>
        <p:spPr>
          <a:xfrm>
            <a:off x="916422" y="5244242"/>
            <a:ext cx="51795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  +  30 + 10=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A54EC1-712F-4C09-A418-DF7A56CF1C6D}"/>
              </a:ext>
            </a:extLst>
          </p:cNvPr>
          <p:cNvSpPr txBox="1"/>
          <p:nvPr/>
        </p:nvSpPr>
        <p:spPr>
          <a:xfrm>
            <a:off x="2582120" y="971801"/>
            <a:ext cx="183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F01FDA-889E-416B-87EB-FF71D9CDDAC8}"/>
              </a:ext>
            </a:extLst>
          </p:cNvPr>
          <p:cNvSpPr txBox="1"/>
          <p:nvPr/>
        </p:nvSpPr>
        <p:spPr>
          <a:xfrm>
            <a:off x="843284" y="1576208"/>
            <a:ext cx="232251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D54B47-9E4A-4050-96E3-53A14D68D64B}"/>
              </a:ext>
            </a:extLst>
          </p:cNvPr>
          <p:cNvSpPr txBox="1"/>
          <p:nvPr/>
        </p:nvSpPr>
        <p:spPr>
          <a:xfrm>
            <a:off x="2582120" y="2370874"/>
            <a:ext cx="1550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B3D417E-9E68-47D6-A895-31868D337F56}"/>
              </a:ext>
            </a:extLst>
          </p:cNvPr>
          <p:cNvSpPr txBox="1"/>
          <p:nvPr/>
        </p:nvSpPr>
        <p:spPr>
          <a:xfrm>
            <a:off x="704936" y="3035325"/>
            <a:ext cx="36479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Інд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12E7024-D956-4A48-A529-711E2E2CF00F}"/>
              </a:ext>
            </a:extLst>
          </p:cNvPr>
          <p:cNvSpPr txBox="1"/>
          <p:nvPr/>
        </p:nvSpPr>
        <p:spPr>
          <a:xfrm>
            <a:off x="4771209" y="5208869"/>
            <a:ext cx="24173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90 (пт.)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5922905-A695-4E28-8991-49C54BDA627A}"/>
              </a:ext>
            </a:extLst>
          </p:cNvPr>
          <p:cNvSpPr txBox="1"/>
          <p:nvPr/>
        </p:nvSpPr>
        <p:spPr>
          <a:xfrm>
            <a:off x="3627546" y="3829991"/>
            <a:ext cx="1550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авая фигурная скобка 2">
            <a:extLst>
              <a:ext uri="{FF2B5EF4-FFF2-40B4-BE49-F238E27FC236}">
                <a16:creationId xmlns:a16="http://schemas.microsoft.com/office/drawing/2014/main" id="{877EF778-ED67-4702-9E29-9C36753B76F6}"/>
              </a:ext>
            </a:extLst>
          </p:cNvPr>
          <p:cNvSpPr/>
          <p:nvPr/>
        </p:nvSpPr>
        <p:spPr>
          <a:xfrm>
            <a:off x="4550256" y="1057590"/>
            <a:ext cx="1038546" cy="3474317"/>
          </a:xfrm>
          <a:prstGeom prst="rightBrac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3D5C545-FD9E-4413-B169-7E1E11CF0651}"/>
              </a:ext>
            </a:extLst>
          </p:cNvPr>
          <p:cNvSpPr txBox="1"/>
          <p:nvPr/>
        </p:nvSpPr>
        <p:spPr>
          <a:xfrm>
            <a:off x="5727955" y="2397272"/>
            <a:ext cx="1550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пт.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529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4" grpId="0"/>
      <p:bldP spid="17" grpId="0"/>
      <p:bldP spid="16" grpId="0"/>
      <p:bldP spid="18" grpId="0"/>
      <p:bldP spid="21" grpId="0"/>
      <p:bldP spid="22" grpId="0"/>
      <p:bldP spid="20" grpId="0"/>
      <p:bldP spid="3" grpId="0" animBg="1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6135" y="216871"/>
            <a:ext cx="9126076" cy="1963696"/>
          </a:xfrm>
        </p:spPr>
        <p:txBody>
          <a:bodyPr/>
          <a:lstStyle/>
          <a:p>
            <a:pPr algn="ctr"/>
            <a:r>
              <a:rPr lang="uk-UA" sz="8000" dirty="0"/>
              <a:t>Складаємо </a:t>
            </a:r>
            <a:br>
              <a:rPr lang="uk-UA" sz="8000" dirty="0"/>
            </a:br>
            <a:r>
              <a:rPr lang="uk-UA" sz="4800" dirty="0"/>
              <a:t>короткий запис задачі</a:t>
            </a:r>
            <a:endParaRPr lang="ru-RU" sz="8000" b="1" i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30F355-45F4-45D3-A57D-338AB6982EA9}"/>
              </a:ext>
            </a:extLst>
          </p:cNvPr>
          <p:cNvSpPr txBox="1"/>
          <p:nvPr/>
        </p:nvSpPr>
        <p:spPr>
          <a:xfrm flipH="1">
            <a:off x="455497" y="2663641"/>
            <a:ext cx="1108818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</a:t>
            </a:r>
          </a:p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Тато купив батон за 18 грн, пачку солі за 30грн та пачку желатину за 20грн. Скільки гривень заплатив тато за всю покупку?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0282075-2669-4371-B05A-DF4DF6438E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9088" y="-38107"/>
            <a:ext cx="2243522" cy="217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972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5044965"/>
              </p:ext>
            </p:extLst>
          </p:nvPr>
        </p:nvGraphicFramePr>
        <p:xfrm>
          <a:off x="916422" y="829394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2F07D69-BB03-48E7-94EF-8D02C6E952A4}"/>
              </a:ext>
            </a:extLst>
          </p:cNvPr>
          <p:cNvSpPr txBox="1"/>
          <p:nvPr/>
        </p:nvSpPr>
        <p:spPr>
          <a:xfrm>
            <a:off x="3348756" y="34894"/>
            <a:ext cx="26018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Задача</a:t>
            </a:r>
            <a:endParaRPr lang="ru-RU" sz="4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2A3041-405B-45AD-A982-883B5ADFF472}"/>
              </a:ext>
            </a:extLst>
          </p:cNvPr>
          <p:cNvSpPr txBox="1"/>
          <p:nvPr/>
        </p:nvSpPr>
        <p:spPr>
          <a:xfrm>
            <a:off x="989637" y="767037"/>
            <a:ext cx="200678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2D758C-0156-4C77-A792-96C6EEDA1B6B}"/>
              </a:ext>
            </a:extLst>
          </p:cNvPr>
          <p:cNvSpPr txBox="1"/>
          <p:nvPr/>
        </p:nvSpPr>
        <p:spPr>
          <a:xfrm>
            <a:off x="916422" y="2930494"/>
            <a:ext cx="3524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7D1124-5711-468A-8DBC-EE1B2A581EA6}"/>
              </a:ext>
            </a:extLst>
          </p:cNvPr>
          <p:cNvSpPr txBox="1"/>
          <p:nvPr/>
        </p:nvSpPr>
        <p:spPr>
          <a:xfrm>
            <a:off x="2468560" y="829394"/>
            <a:ext cx="697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41A406A-476D-45B6-AA7F-ED0478D948CF}"/>
              </a:ext>
            </a:extLst>
          </p:cNvPr>
          <p:cNvSpPr txBox="1"/>
          <p:nvPr/>
        </p:nvSpPr>
        <p:spPr>
          <a:xfrm>
            <a:off x="1466068" y="5949310"/>
            <a:ext cx="44845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  + 30 +  20  =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A54EC1-712F-4C09-A418-DF7A56CF1C6D}"/>
              </a:ext>
            </a:extLst>
          </p:cNvPr>
          <p:cNvSpPr txBox="1"/>
          <p:nvPr/>
        </p:nvSpPr>
        <p:spPr>
          <a:xfrm>
            <a:off x="2465974" y="1668179"/>
            <a:ext cx="183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18грн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F01FDA-889E-416B-87EB-FF71D9CDDAC8}"/>
              </a:ext>
            </a:extLst>
          </p:cNvPr>
          <p:cNvSpPr txBox="1"/>
          <p:nvPr/>
        </p:nvSpPr>
        <p:spPr>
          <a:xfrm>
            <a:off x="965275" y="2258105"/>
            <a:ext cx="220052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0CCA720-6037-40CB-9E52-DCF8BA4EE182}"/>
              </a:ext>
            </a:extLst>
          </p:cNvPr>
          <p:cNvSpPr txBox="1"/>
          <p:nvPr/>
        </p:nvSpPr>
        <p:spPr>
          <a:xfrm>
            <a:off x="2321113" y="2945899"/>
            <a:ext cx="31793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 грн.</a:t>
            </a:r>
            <a:r>
              <a:rPr lang="uk-UA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4398229-30DA-48F2-B696-135EF89112F2}"/>
              </a:ext>
            </a:extLst>
          </p:cNvPr>
          <p:cNvSpPr txBox="1"/>
          <p:nvPr/>
        </p:nvSpPr>
        <p:spPr>
          <a:xfrm>
            <a:off x="6395112" y="2945899"/>
            <a:ext cx="23868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?грн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D11FC53-0675-4B0A-983D-AA8A906AA102}"/>
              </a:ext>
            </a:extLst>
          </p:cNvPr>
          <p:cNvSpPr txBox="1"/>
          <p:nvPr/>
        </p:nvSpPr>
        <p:spPr>
          <a:xfrm>
            <a:off x="1062146" y="3724994"/>
            <a:ext cx="220052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1AF0599-0008-4D4A-91AE-8556CF626237}"/>
              </a:ext>
            </a:extLst>
          </p:cNvPr>
          <p:cNvSpPr txBox="1"/>
          <p:nvPr/>
        </p:nvSpPr>
        <p:spPr>
          <a:xfrm>
            <a:off x="5907204" y="5859977"/>
            <a:ext cx="3433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68 (грн.)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265BF15-A1A8-492C-8C92-7381A8F383B4}"/>
              </a:ext>
            </a:extLst>
          </p:cNvPr>
          <p:cNvSpPr txBox="1"/>
          <p:nvPr/>
        </p:nvSpPr>
        <p:spPr>
          <a:xfrm>
            <a:off x="2916645" y="4371111"/>
            <a:ext cx="31793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грн.</a:t>
            </a:r>
            <a:r>
              <a:rPr lang="uk-UA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авая фигурная скобка 19">
            <a:extLst>
              <a:ext uri="{FF2B5EF4-FFF2-40B4-BE49-F238E27FC236}">
                <a16:creationId xmlns:a16="http://schemas.microsoft.com/office/drawing/2014/main" id="{BD289B24-28B7-4A04-96B3-8DE7B2EB20A7}"/>
              </a:ext>
            </a:extLst>
          </p:cNvPr>
          <p:cNvSpPr/>
          <p:nvPr/>
        </p:nvSpPr>
        <p:spPr>
          <a:xfrm>
            <a:off x="5431361" y="1691841"/>
            <a:ext cx="1038546" cy="3474317"/>
          </a:xfrm>
          <a:prstGeom prst="rightBrac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268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4" grpId="0"/>
      <p:bldP spid="17" grpId="0"/>
      <p:bldP spid="16" grpId="0"/>
      <p:bldP spid="23" grpId="0"/>
      <p:bldP spid="25" grpId="0"/>
      <p:bldP spid="13" grpId="0"/>
      <p:bldP spid="19" grpId="0"/>
      <p:bldP spid="18" grpId="0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A395341A-19A3-4C3F-BC29-B1CD8AEFDD47}"/>
              </a:ext>
            </a:extLst>
          </p:cNvPr>
          <p:cNvSpPr txBox="1"/>
          <p:nvPr/>
        </p:nvSpPr>
        <p:spPr>
          <a:xfrm>
            <a:off x="168812" y="1220017"/>
            <a:ext cx="123514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>
                <a:solidFill>
                  <a:schemeClr val="bg1"/>
                </a:solidFill>
              </a:rPr>
              <a:t> 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Склади  задачу </a:t>
            </a:r>
          </a:p>
          <a:p>
            <a:pPr algn="ctr"/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знаходження суми трьох доданків та розв’яжи її</a:t>
            </a:r>
          </a:p>
        </p:txBody>
      </p:sp>
    </p:spTree>
    <p:extLst>
      <p:ext uri="{BB962C8B-B14F-4D97-AF65-F5344CB8AC3E}">
        <p14:creationId xmlns:p14="http://schemas.microsoft.com/office/powerpoint/2010/main" val="1451136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952CB5C-0530-4952-A45C-8529D15A73BA}"/>
              </a:ext>
            </a:extLst>
          </p:cNvPr>
          <p:cNvSpPr/>
          <p:nvPr/>
        </p:nvSpPr>
        <p:spPr>
          <a:xfrm>
            <a:off x="2027417" y="1729085"/>
            <a:ext cx="8137164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16600" b="1" dirty="0">
                <a:ln/>
                <a:solidFill>
                  <a:srgbClr val="FFFF00"/>
                </a:solidFill>
              </a:rPr>
              <a:t>Успіхів!</a:t>
            </a:r>
            <a:endParaRPr lang="ru-RU" sz="16600" b="1" cap="none" spc="0" dirty="0">
              <a:ln/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864676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541</TotalTime>
  <Words>208</Words>
  <Application>Microsoft Office PowerPoint</Application>
  <PresentationFormat>Широкоэкранный</PresentationFormat>
  <Paragraphs>63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Times New Roman</vt:lpstr>
      <vt:lpstr>Wingdings 3</vt:lpstr>
      <vt:lpstr>Ион</vt:lpstr>
      <vt:lpstr>Полічи гроші.  Запиши, як обчислюєш. </vt:lpstr>
      <vt:lpstr>Полічи гроші.  Запиши, як обчислюєш.</vt:lpstr>
      <vt:lpstr>Задачі на знаходження суми трьох доданків. </vt:lpstr>
      <vt:lpstr>Задачі  на знаходження суми трьох доданків</vt:lpstr>
      <vt:lpstr>Презентация PowerPoint</vt:lpstr>
      <vt:lpstr>Складаємо  короткий запис задачі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Максим</cp:lastModifiedBy>
  <cp:revision>23</cp:revision>
  <dcterms:created xsi:type="dcterms:W3CDTF">2021-01-19T18:58:25Z</dcterms:created>
  <dcterms:modified xsi:type="dcterms:W3CDTF">2022-05-27T08:58:04Z</dcterms:modified>
</cp:coreProperties>
</file>