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84" r:id="rId3"/>
    <p:sldId id="260" r:id="rId4"/>
    <p:sldId id="279" r:id="rId5"/>
    <p:sldId id="280" r:id="rId6"/>
    <p:sldId id="281" r:id="rId7"/>
    <p:sldId id="282" r:id="rId8"/>
    <p:sldId id="283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66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80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0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7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8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6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80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8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88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96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9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9CB7C-A73B-418D-BE66-312F75555148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26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12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A4210-F610-456D-B665-5BDBB2E16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034" y="-144326"/>
            <a:ext cx="8475618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 грамоти. Письмо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Цитати великих українців про мову | ДивенСвіт">
            <a:extLst>
              <a:ext uri="{FF2B5EF4-FFF2-40B4-BE49-F238E27FC236}">
                <a16:creationId xmlns:a16="http://schemas.microsoft.com/office/drawing/2014/main" id="{A7B11D2D-371B-48AE-A61F-8DC85BB76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17" y="1005457"/>
            <a:ext cx="9337766" cy="585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321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0B7333-4A62-46F0-A1C8-76AF702E9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7462" y="1235804"/>
            <a:ext cx="9634538" cy="1325563"/>
          </a:xfrm>
        </p:spPr>
        <p:txBody>
          <a:bodyPr>
            <a:normAutofit/>
          </a:bodyPr>
          <a:lstStyle/>
          <a:p>
            <a:r>
              <a:rPr lang="uk-UA" sz="6000" i="1" dirty="0">
                <a:solidFill>
                  <a:srgbClr val="FFC000"/>
                </a:solidFill>
              </a:rPr>
              <a:t>Хвилинка ввічливого письма</a:t>
            </a:r>
            <a:endParaRPr lang="ru-RU" sz="6000" i="1" dirty="0">
              <a:solidFill>
                <a:srgbClr val="FFC000"/>
              </a:solidFill>
            </a:endParaRPr>
          </a:p>
        </p:txBody>
      </p:sp>
      <p:pic>
        <p:nvPicPr>
          <p:cNvPr id="3" name="Picture 2" descr="Філологічна скринька: Шестикласникам і шестикласницям (література)">
            <a:extLst>
              <a:ext uri="{FF2B5EF4-FFF2-40B4-BE49-F238E27FC236}">
                <a16:creationId xmlns:a16="http://schemas.microsoft.com/office/drawing/2014/main" id="{6428F240-21C1-48BE-AB22-D496A08EF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2737" y="154717"/>
            <a:ext cx="224472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62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2439251" y="488858"/>
            <a:ext cx="95764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 </a:t>
            </a:r>
            <a:r>
              <a:rPr lang="uk-UA" sz="6600" dirty="0"/>
              <a:t>Слова – </a:t>
            </a:r>
            <a:r>
              <a:rPr lang="uk-UA" sz="6600" dirty="0">
                <a:solidFill>
                  <a:srgbClr val="FFC000"/>
                </a:solidFill>
              </a:rPr>
              <a:t>назви предметів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4AAC4A-5EE8-46B2-85E3-2B6C25BCBCD4}"/>
              </a:ext>
            </a:extLst>
          </p:cNvPr>
          <p:cNvSpPr txBox="1"/>
          <p:nvPr/>
        </p:nvSpPr>
        <p:spPr>
          <a:xfrm>
            <a:off x="2088628" y="1330610"/>
            <a:ext cx="3776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хто?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F9C279-9B27-4B0E-8893-F7303A6DE348}"/>
              </a:ext>
            </a:extLst>
          </p:cNvPr>
          <p:cNvSpPr txBox="1"/>
          <p:nvPr/>
        </p:nvSpPr>
        <p:spPr>
          <a:xfrm>
            <a:off x="8592831" y="1179677"/>
            <a:ext cx="264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смайлики, разные настроения, веселые, грустные смайлы">
            <a:extLst>
              <a:ext uri="{FF2B5EF4-FFF2-40B4-BE49-F238E27FC236}">
                <a16:creationId xmlns:a16="http://schemas.microsoft.com/office/drawing/2014/main" id="{BB28290E-1AED-40E4-AFC4-6541A14E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757" y="120736"/>
            <a:ext cx="2377493" cy="173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тихотворение «Все люди разные», поэт Шестаков Андрей">
            <a:extLst>
              <a:ext uri="{FF2B5EF4-FFF2-40B4-BE49-F238E27FC236}">
                <a16:creationId xmlns:a16="http://schemas.microsoft.com/office/drawing/2014/main" id="{7BD1F940-36E7-4F52-9B31-5FEC103A7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8" y="2749337"/>
            <a:ext cx="4226603" cy="316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Малюнки тварини | Малюнки для макетів з тваринами сторінка 3">
            <a:extLst>
              <a:ext uri="{FF2B5EF4-FFF2-40B4-BE49-F238E27FC236}">
                <a16:creationId xmlns:a16="http://schemas.microsoft.com/office/drawing/2014/main" id="{FF234D42-47E0-4B6A-BBE2-529F175D3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615" y="2749337"/>
            <a:ext cx="3169952" cy="316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ЯДС 73 РУКОТВОРНИЙ СВІТ — СВІТ, СТВОРЕНИЙ ПРАЦЕЮ ЛЮДИНИ - YouTube">
            <a:extLst>
              <a:ext uri="{FF2B5EF4-FFF2-40B4-BE49-F238E27FC236}">
                <a16:creationId xmlns:a16="http://schemas.microsoft.com/office/drawing/2014/main" id="{1836C569-331E-473F-9802-3A794D6BE6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t="34744" r="53646" b="11537"/>
          <a:stretch/>
        </p:blipFill>
        <p:spPr bwMode="auto">
          <a:xfrm>
            <a:off x="7988300" y="2619268"/>
            <a:ext cx="4141942" cy="318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2697067" y="10092"/>
            <a:ext cx="387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Повторимо!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1E8B11-97E4-407B-9A9E-5757B16FAC73}"/>
              </a:ext>
            </a:extLst>
          </p:cNvPr>
          <p:cNvSpPr txBox="1"/>
          <p:nvPr/>
        </p:nvSpPr>
        <p:spPr>
          <a:xfrm>
            <a:off x="3982698" y="6095999"/>
            <a:ext cx="4141943" cy="66346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0562FDF-C02A-4102-A0CA-3C79DE099474}"/>
              </a:ext>
            </a:extLst>
          </p:cNvPr>
          <p:cNvCxnSpPr>
            <a:cxnSpLocks/>
          </p:cNvCxnSpPr>
          <p:nvPr/>
        </p:nvCxnSpPr>
        <p:spPr>
          <a:xfrm>
            <a:off x="4288361" y="6421471"/>
            <a:ext cx="348403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7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2527300" y="767067"/>
            <a:ext cx="8496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 </a:t>
            </a:r>
            <a:r>
              <a:rPr lang="uk-UA" sz="6600" dirty="0"/>
              <a:t>Слова – </a:t>
            </a:r>
            <a:r>
              <a:rPr lang="uk-UA" sz="6600" dirty="0">
                <a:solidFill>
                  <a:srgbClr val="FFC000"/>
                </a:solidFill>
              </a:rPr>
              <a:t>назви ознак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4AAC4A-5EE8-46B2-85E3-2B6C25BCBCD4}"/>
              </a:ext>
            </a:extLst>
          </p:cNvPr>
          <p:cNvSpPr txBox="1"/>
          <p:nvPr/>
        </p:nvSpPr>
        <p:spPr>
          <a:xfrm>
            <a:off x="65431" y="3502927"/>
            <a:ext cx="3776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F9C279-9B27-4B0E-8893-F7303A6DE348}"/>
              </a:ext>
            </a:extLst>
          </p:cNvPr>
          <p:cNvSpPr txBox="1"/>
          <p:nvPr/>
        </p:nvSpPr>
        <p:spPr>
          <a:xfrm>
            <a:off x="3393100" y="3537332"/>
            <a:ext cx="264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смайлики, разные настроения, веселые, грустные смайлы">
            <a:extLst>
              <a:ext uri="{FF2B5EF4-FFF2-40B4-BE49-F238E27FC236}">
                <a16:creationId xmlns:a16="http://schemas.microsoft.com/office/drawing/2014/main" id="{BB28290E-1AED-40E4-AFC4-6541A14E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757" y="120736"/>
            <a:ext cx="2129441" cy="173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2697067" y="10092"/>
            <a:ext cx="387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Повторимо!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7AE1F6-5E5E-4431-AF54-C0911049831C}"/>
              </a:ext>
            </a:extLst>
          </p:cNvPr>
          <p:cNvSpPr txBox="1"/>
          <p:nvPr/>
        </p:nvSpPr>
        <p:spPr>
          <a:xfrm>
            <a:off x="6413068" y="3502927"/>
            <a:ext cx="264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F902FC-DEF8-4700-B75B-CEC6C274794B}"/>
              </a:ext>
            </a:extLst>
          </p:cNvPr>
          <p:cNvSpPr txBox="1"/>
          <p:nvPr/>
        </p:nvSpPr>
        <p:spPr>
          <a:xfrm>
            <a:off x="9548201" y="3456956"/>
            <a:ext cx="264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Гусениці: поширені, незвичайні, красиві і отруйні види, назви, будова тіла,  розвиток, перетворення в метелика, опис, фото. Де гусениці живуть, чим  харчуються, як розмножуються? Цікаві факти про гусеницях">
            <a:extLst>
              <a:ext uri="{FF2B5EF4-FFF2-40B4-BE49-F238E27FC236}">
                <a16:creationId xmlns:a16="http://schemas.microsoft.com/office/drawing/2014/main" id="{D7D7466E-3F92-4CDA-96F8-B11F213F1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5" r="9737" b="22723"/>
          <a:stretch/>
        </p:blipFill>
        <p:spPr bwMode="auto">
          <a:xfrm>
            <a:off x="3016931" y="2081426"/>
            <a:ext cx="2522034" cy="156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ADFCA2-6938-4412-94AC-9D81AFF1D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7001" y="1985707"/>
            <a:ext cx="2078133" cy="2033107"/>
          </a:xfrm>
          <a:prstGeom prst="rect">
            <a:avLst/>
          </a:prstGeom>
        </p:spPr>
      </p:pic>
      <p:pic>
        <p:nvPicPr>
          <p:cNvPr id="4104" name="Picture 8" descr="О каких болезнях могут рассказать ваши руки?">
            <a:extLst>
              <a:ext uri="{FF2B5EF4-FFF2-40B4-BE49-F238E27FC236}">
                <a16:creationId xmlns:a16="http://schemas.microsoft.com/office/drawing/2014/main" id="{5B52DE1D-8AAE-49C6-AB47-91DD10DBB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600" y="2106785"/>
            <a:ext cx="2358780" cy="156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Кленовый лист (Фотографии растений)">
            <a:extLst>
              <a:ext uri="{FF2B5EF4-FFF2-40B4-BE49-F238E27FC236}">
                <a16:creationId xmlns:a16="http://schemas.microsoft.com/office/drawing/2014/main" id="{BBADD141-4764-4CE8-BE1F-3323C93BD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23" y="2151304"/>
            <a:ext cx="2095577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2C14300-568B-4A9B-B091-C484B2A380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561" t="46953" r="26297" b="46952"/>
          <a:stretch/>
        </p:blipFill>
        <p:spPr>
          <a:xfrm>
            <a:off x="3419109" y="5905509"/>
            <a:ext cx="4508982" cy="3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2527300" y="767067"/>
            <a:ext cx="8496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 </a:t>
            </a:r>
            <a:r>
              <a:rPr lang="uk-UA" sz="6600" dirty="0"/>
              <a:t>Слова – </a:t>
            </a:r>
            <a:r>
              <a:rPr lang="uk-UA" sz="6600" dirty="0">
                <a:solidFill>
                  <a:srgbClr val="FFC000"/>
                </a:solidFill>
              </a:rPr>
              <a:t>назви дій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4AAC4A-5EE8-46B2-85E3-2B6C25BCBCD4}"/>
              </a:ext>
            </a:extLst>
          </p:cNvPr>
          <p:cNvSpPr txBox="1"/>
          <p:nvPr/>
        </p:nvSpPr>
        <p:spPr>
          <a:xfrm>
            <a:off x="0" y="1964634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робить?</a:t>
            </a:r>
            <a:endParaRPr lang="ru-RU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2413225" y="114644"/>
            <a:ext cx="281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Поміркуємо!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F902FC-DEF8-4700-B75B-CEC6C274794B}"/>
              </a:ext>
            </a:extLst>
          </p:cNvPr>
          <p:cNvSpPr txBox="1"/>
          <p:nvPr/>
        </p:nvSpPr>
        <p:spPr>
          <a:xfrm>
            <a:off x="6324600" y="1875063"/>
            <a:ext cx="586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роблять?</a:t>
            </a:r>
            <a:endParaRPr lang="ru-RU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Гусениці: поширені, незвичайні, красиві і отруйні види, назви, будова тіла,  розвиток, перетворення в метелика, опис, фото. Де гусениці живуть, чим  харчуються, як розмножуються? Цікаві факти про гусеницях">
            <a:extLst>
              <a:ext uri="{FF2B5EF4-FFF2-40B4-BE49-F238E27FC236}">
                <a16:creationId xmlns:a16="http://schemas.microsoft.com/office/drawing/2014/main" id="{D7D7466E-3F92-4CDA-96F8-B11F213F1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5" r="9737" b="22723"/>
          <a:stretch/>
        </p:blipFill>
        <p:spPr bwMode="auto">
          <a:xfrm>
            <a:off x="2220482" y="3595143"/>
            <a:ext cx="1989414" cy="12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ADFCA2-6938-4412-94AC-9D81AFF1D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929" y="3377644"/>
            <a:ext cx="2078133" cy="2033107"/>
          </a:xfrm>
          <a:prstGeom prst="rect">
            <a:avLst/>
          </a:prstGeom>
        </p:spPr>
      </p:pic>
      <p:pic>
        <p:nvPicPr>
          <p:cNvPr id="4104" name="Picture 8" descr="О каких болезнях могут рассказать ваши руки?">
            <a:extLst>
              <a:ext uri="{FF2B5EF4-FFF2-40B4-BE49-F238E27FC236}">
                <a16:creationId xmlns:a16="http://schemas.microsoft.com/office/drawing/2014/main" id="{5B52DE1D-8AAE-49C6-AB47-91DD10DBB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692" y="3293813"/>
            <a:ext cx="2358780" cy="156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Смайлики учеба - векторные изображения, Смайлики учеба картинки |  Depositphotos">
            <a:extLst>
              <a:ext uri="{FF2B5EF4-FFF2-40B4-BE49-F238E27FC236}">
                <a16:creationId xmlns:a16="http://schemas.microsoft.com/office/drawing/2014/main" id="{046CC22F-C67A-48E3-B449-07728E594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82" y="114644"/>
            <a:ext cx="2019300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леновый лист (Фотографии растений)">
            <a:extLst>
              <a:ext uri="{FF2B5EF4-FFF2-40B4-BE49-F238E27FC236}">
                <a16:creationId xmlns:a16="http://schemas.microsoft.com/office/drawing/2014/main" id="{859924B7-8182-490C-8215-8646C15B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3" y="3472265"/>
            <a:ext cx="2002026" cy="149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1C72350-4991-49F6-9E9C-56EA107541D1}"/>
              </a:ext>
            </a:extLst>
          </p:cNvPr>
          <p:cNvSpPr txBox="1"/>
          <p:nvPr/>
        </p:nvSpPr>
        <p:spPr>
          <a:xfrm>
            <a:off x="3822812" y="5867399"/>
            <a:ext cx="4141943" cy="66346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0CD9E04-5FB2-4AEC-9D66-6D75FAA26C33}"/>
              </a:ext>
            </a:extLst>
          </p:cNvPr>
          <p:cNvCxnSpPr/>
          <p:nvPr/>
        </p:nvCxnSpPr>
        <p:spPr>
          <a:xfrm>
            <a:off x="4209896" y="6090933"/>
            <a:ext cx="323230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00EC156-B5C6-4D10-8C37-BEC2C007D214}"/>
              </a:ext>
            </a:extLst>
          </p:cNvPr>
          <p:cNvCxnSpPr/>
          <p:nvPr/>
        </p:nvCxnSpPr>
        <p:spPr>
          <a:xfrm>
            <a:off x="4209896" y="6188995"/>
            <a:ext cx="323230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25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1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2489649" y="599600"/>
            <a:ext cx="8496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 </a:t>
            </a:r>
            <a:r>
              <a:rPr lang="uk-UA" sz="6600" dirty="0"/>
              <a:t>Слова – </a:t>
            </a:r>
            <a:r>
              <a:rPr lang="uk-UA" sz="6600" dirty="0">
                <a:solidFill>
                  <a:srgbClr val="FFC000"/>
                </a:solidFill>
              </a:rPr>
              <a:t>назви дій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4AAC4A-5EE8-46B2-85E3-2B6C25BCBCD4}"/>
              </a:ext>
            </a:extLst>
          </p:cNvPr>
          <p:cNvSpPr txBox="1"/>
          <p:nvPr/>
        </p:nvSpPr>
        <p:spPr>
          <a:xfrm>
            <a:off x="0" y="1964634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робить?</a:t>
            </a:r>
            <a:endParaRPr lang="ru-RU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2413225" y="114644"/>
            <a:ext cx="281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err="1">
                <a:solidFill>
                  <a:srgbClr val="FFFF00"/>
                </a:solidFill>
              </a:rPr>
              <a:t>Запишемо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F902FC-DEF8-4700-B75B-CEC6C274794B}"/>
              </a:ext>
            </a:extLst>
          </p:cNvPr>
          <p:cNvSpPr txBox="1"/>
          <p:nvPr/>
        </p:nvSpPr>
        <p:spPr>
          <a:xfrm>
            <a:off x="6324600" y="1875063"/>
            <a:ext cx="586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роблять?</a:t>
            </a:r>
            <a:endParaRPr lang="ru-RU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Філологічна скринька: Шестикласникам і шестикласницям (література)">
            <a:extLst>
              <a:ext uri="{FF2B5EF4-FFF2-40B4-BE49-F238E27FC236}">
                <a16:creationId xmlns:a16="http://schemas.microsoft.com/office/drawing/2014/main" id="{08FFAA92-52BA-4A04-B359-C3505BB7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462" y="281717"/>
            <a:ext cx="224472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D7DDD91-04D5-4BEC-AC06-95964A87B6CB}"/>
              </a:ext>
            </a:extLst>
          </p:cNvPr>
          <p:cNvSpPr txBox="1"/>
          <p:nvPr/>
        </p:nvSpPr>
        <p:spPr>
          <a:xfrm>
            <a:off x="1007319" y="3041138"/>
            <a:ext cx="3564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росте</a:t>
            </a:r>
            <a:endParaRPr lang="ru-RU" sz="9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D0503F-EF48-4AEF-A7C1-6499307F5595}"/>
              </a:ext>
            </a:extLst>
          </p:cNvPr>
          <p:cNvSpPr txBox="1"/>
          <p:nvPr/>
        </p:nvSpPr>
        <p:spPr>
          <a:xfrm>
            <a:off x="1468539" y="4145347"/>
            <a:ext cx="2928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їсть</a:t>
            </a:r>
            <a:endParaRPr lang="ru-RU" sz="9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BA5710-CFF8-4718-83DE-18CE37ABB62E}"/>
              </a:ext>
            </a:extLst>
          </p:cNvPr>
          <p:cNvSpPr txBox="1"/>
          <p:nvPr/>
        </p:nvSpPr>
        <p:spPr>
          <a:xfrm>
            <a:off x="1468539" y="5288340"/>
            <a:ext cx="2928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гріє</a:t>
            </a:r>
            <a:endParaRPr lang="ru-RU" sz="9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D66DB1-D9D4-471B-BD00-5622C49B2AED}"/>
              </a:ext>
            </a:extLst>
          </p:cNvPr>
          <p:cNvSpPr txBox="1"/>
          <p:nvPr/>
        </p:nvSpPr>
        <p:spPr>
          <a:xfrm>
            <a:off x="6265119" y="3198502"/>
            <a:ext cx="59649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працюють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42678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ілологічна скринька: Шестикласникам і шестикласницям (література)">
            <a:extLst>
              <a:ext uri="{FF2B5EF4-FFF2-40B4-BE49-F238E27FC236}">
                <a16:creationId xmlns:a16="http://schemas.microsoft.com/office/drawing/2014/main" id="{08FFAA92-52BA-4A04-B359-C3505BB7F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2"/>
          <a:stretch/>
        </p:blipFill>
        <p:spPr bwMode="auto">
          <a:xfrm>
            <a:off x="10693400" y="120738"/>
            <a:ext cx="1436842" cy="141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2004556" y="0"/>
            <a:ext cx="8813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C000"/>
                </a:solidFill>
              </a:rPr>
              <a:t>Складіть речення за схемою та малюнком. Запишіть його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7DDD91-04D5-4BEC-AC06-95964A87B6CB}"/>
              </a:ext>
            </a:extLst>
          </p:cNvPr>
          <p:cNvSpPr txBox="1"/>
          <p:nvPr/>
        </p:nvSpPr>
        <p:spPr>
          <a:xfrm>
            <a:off x="4103268" y="3715892"/>
            <a:ext cx="37634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ластівка</a:t>
            </a:r>
            <a:endParaRPr lang="ru-RU" sz="8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D0503F-EF48-4AEF-A7C1-6499307F5595}"/>
              </a:ext>
            </a:extLst>
          </p:cNvPr>
          <p:cNvSpPr txBox="1"/>
          <p:nvPr/>
        </p:nvSpPr>
        <p:spPr>
          <a:xfrm>
            <a:off x="77380" y="3670441"/>
            <a:ext cx="3680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Швидка</a:t>
            </a:r>
            <a:endParaRPr lang="ru-RU" sz="8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BA5710-CFF8-4718-83DE-18CE37ABB62E}"/>
              </a:ext>
            </a:extLst>
          </p:cNvPr>
          <p:cNvSpPr txBox="1"/>
          <p:nvPr/>
        </p:nvSpPr>
        <p:spPr>
          <a:xfrm>
            <a:off x="8093806" y="3699554"/>
            <a:ext cx="34885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летить.</a:t>
            </a:r>
            <a:endParaRPr lang="ru-RU" sz="8000" dirty="0"/>
          </a:p>
        </p:txBody>
      </p:sp>
      <p:pic>
        <p:nvPicPr>
          <p:cNvPr id="16" name="Picture 2" descr="Картинки смайлики, разные настроения, веселые, грустные смайлы">
            <a:extLst>
              <a:ext uri="{FF2B5EF4-FFF2-40B4-BE49-F238E27FC236}">
                <a16:creationId xmlns:a16="http://schemas.microsoft.com/office/drawing/2014/main" id="{50536CD8-3281-4DA5-98C3-06B4F8EB6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380" y="120738"/>
            <a:ext cx="1310829" cy="107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B6CB7AA-B884-44A6-942C-208DFC87E4DB}"/>
              </a:ext>
            </a:extLst>
          </p:cNvPr>
          <p:cNvSpPr txBox="1"/>
          <p:nvPr/>
        </p:nvSpPr>
        <p:spPr>
          <a:xfrm>
            <a:off x="3758216" y="3330209"/>
            <a:ext cx="2913189" cy="36934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9E06C9C-EABA-4759-9EE3-E5203F2C09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61" t="46953" r="26297" b="46952"/>
          <a:stretch/>
        </p:blipFill>
        <p:spPr>
          <a:xfrm>
            <a:off x="264958" y="3222069"/>
            <a:ext cx="3134626" cy="370847"/>
          </a:xfrm>
          <a:prstGeom prst="rect">
            <a:avLst/>
          </a:prstGeom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2CE2765-9E01-445C-AD90-AC3017D61ACA}"/>
              </a:ext>
            </a:extLst>
          </p:cNvPr>
          <p:cNvCxnSpPr/>
          <p:nvPr/>
        </p:nvCxnSpPr>
        <p:spPr>
          <a:xfrm>
            <a:off x="4209896" y="6090933"/>
            <a:ext cx="323230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EC32F59-CCAE-4C7E-A0C4-695DAE2B08E0}"/>
              </a:ext>
            </a:extLst>
          </p:cNvPr>
          <p:cNvCxnSpPr>
            <a:cxnSpLocks/>
          </p:cNvCxnSpPr>
          <p:nvPr/>
        </p:nvCxnSpPr>
        <p:spPr>
          <a:xfrm flipV="1">
            <a:off x="4037615" y="3514881"/>
            <a:ext cx="2354389" cy="40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5A21452-923C-4D99-8293-31E61F9FE1D0}"/>
              </a:ext>
            </a:extLst>
          </p:cNvPr>
          <p:cNvSpPr txBox="1"/>
          <p:nvPr/>
        </p:nvSpPr>
        <p:spPr>
          <a:xfrm>
            <a:off x="7030037" y="3301096"/>
            <a:ext cx="2913189" cy="36934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979CB40-EF36-4EEA-83F4-DE5C6C23D65C}"/>
              </a:ext>
            </a:extLst>
          </p:cNvPr>
          <p:cNvCxnSpPr>
            <a:cxnSpLocks/>
          </p:cNvCxnSpPr>
          <p:nvPr/>
        </p:nvCxnSpPr>
        <p:spPr>
          <a:xfrm flipV="1">
            <a:off x="7309436" y="3526627"/>
            <a:ext cx="2354389" cy="40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016AC27-C849-4E50-9C5D-58EEF661A28D}"/>
              </a:ext>
            </a:extLst>
          </p:cNvPr>
          <p:cNvCxnSpPr>
            <a:cxnSpLocks/>
          </p:cNvCxnSpPr>
          <p:nvPr/>
        </p:nvCxnSpPr>
        <p:spPr>
          <a:xfrm flipV="1">
            <a:off x="7309436" y="3372872"/>
            <a:ext cx="2354389" cy="40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174" name="Picture 6" descr="Ласточка птица. Образ жизни и среда обитания ласточки | Живность.ру">
            <a:extLst>
              <a:ext uri="{FF2B5EF4-FFF2-40B4-BE49-F238E27FC236}">
                <a16:creationId xmlns:a16="http://schemas.microsoft.com/office/drawing/2014/main" id="{F38A4BC5-505F-4436-9E6E-4A1483E8C4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3"/>
          <a:stretch/>
        </p:blipFill>
        <p:spPr bwMode="auto">
          <a:xfrm>
            <a:off x="3758216" y="1225634"/>
            <a:ext cx="2913189" cy="197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62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7" grpId="0" animBg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ілологічна скринька: Шестикласникам і шестикласницям (література)">
            <a:extLst>
              <a:ext uri="{FF2B5EF4-FFF2-40B4-BE49-F238E27FC236}">
                <a16:creationId xmlns:a16="http://schemas.microsoft.com/office/drawing/2014/main" id="{08FFAA92-52BA-4A04-B359-C3505BB7F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2"/>
          <a:stretch/>
        </p:blipFill>
        <p:spPr bwMode="auto">
          <a:xfrm>
            <a:off x="10693400" y="120738"/>
            <a:ext cx="1436842" cy="141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2004556" y="0"/>
            <a:ext cx="8813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C000"/>
                </a:solidFill>
              </a:rPr>
              <a:t>Складіть речення за схемою та малюнком. Запишіть його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16" name="Picture 2" descr="Картинки смайлики, разные настроения, веселые, грустные смайлы">
            <a:extLst>
              <a:ext uri="{FF2B5EF4-FFF2-40B4-BE49-F238E27FC236}">
                <a16:creationId xmlns:a16="http://schemas.microsoft.com/office/drawing/2014/main" id="{50536CD8-3281-4DA5-98C3-06B4F8EB6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380" y="120738"/>
            <a:ext cx="1310829" cy="107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B6CB7AA-B884-44A6-942C-208DFC87E4DB}"/>
              </a:ext>
            </a:extLst>
          </p:cNvPr>
          <p:cNvSpPr txBox="1"/>
          <p:nvPr/>
        </p:nvSpPr>
        <p:spPr>
          <a:xfrm>
            <a:off x="3758216" y="3330209"/>
            <a:ext cx="2913189" cy="36934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9E06C9C-EABA-4759-9EE3-E5203F2C09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61" t="46953" r="26297" b="46952"/>
          <a:stretch/>
        </p:blipFill>
        <p:spPr>
          <a:xfrm>
            <a:off x="264958" y="3299594"/>
            <a:ext cx="3134626" cy="370847"/>
          </a:xfrm>
          <a:prstGeom prst="rect">
            <a:avLst/>
          </a:prstGeom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2CE2765-9E01-445C-AD90-AC3017D61ACA}"/>
              </a:ext>
            </a:extLst>
          </p:cNvPr>
          <p:cNvCxnSpPr/>
          <p:nvPr/>
        </p:nvCxnSpPr>
        <p:spPr>
          <a:xfrm>
            <a:off x="4209896" y="6090933"/>
            <a:ext cx="323230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EC32F59-CCAE-4C7E-A0C4-695DAE2B08E0}"/>
              </a:ext>
            </a:extLst>
          </p:cNvPr>
          <p:cNvCxnSpPr>
            <a:cxnSpLocks/>
          </p:cNvCxnSpPr>
          <p:nvPr/>
        </p:nvCxnSpPr>
        <p:spPr>
          <a:xfrm flipV="1">
            <a:off x="4037615" y="3481673"/>
            <a:ext cx="2354389" cy="40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5A21452-923C-4D99-8293-31E61F9FE1D0}"/>
              </a:ext>
            </a:extLst>
          </p:cNvPr>
          <p:cNvSpPr txBox="1"/>
          <p:nvPr/>
        </p:nvSpPr>
        <p:spPr>
          <a:xfrm>
            <a:off x="7030037" y="3301096"/>
            <a:ext cx="2913189" cy="36934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979CB40-EF36-4EEA-83F4-DE5C6C23D65C}"/>
              </a:ext>
            </a:extLst>
          </p:cNvPr>
          <p:cNvCxnSpPr>
            <a:cxnSpLocks/>
          </p:cNvCxnSpPr>
          <p:nvPr/>
        </p:nvCxnSpPr>
        <p:spPr>
          <a:xfrm flipV="1">
            <a:off x="7309436" y="3526627"/>
            <a:ext cx="2354389" cy="40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016AC27-C849-4E50-9C5D-58EEF661A28D}"/>
              </a:ext>
            </a:extLst>
          </p:cNvPr>
          <p:cNvCxnSpPr>
            <a:cxnSpLocks/>
          </p:cNvCxnSpPr>
          <p:nvPr/>
        </p:nvCxnSpPr>
        <p:spPr>
          <a:xfrm flipV="1">
            <a:off x="7309436" y="3372872"/>
            <a:ext cx="2354389" cy="40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172" name="Picture 4" descr="Як зацікавити дітей навчанням – поради кращого вчителя країни">
            <a:extLst>
              <a:ext uri="{FF2B5EF4-FFF2-40B4-BE49-F238E27FC236}">
                <a16:creationId xmlns:a16="http://schemas.microsoft.com/office/drawing/2014/main" id="{E9573F07-E6DD-438E-B0B0-4CCCE8AA8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236" y="1452733"/>
            <a:ext cx="310515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955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E3184-583E-40B4-824B-E0B8FE7F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339725"/>
            <a:ext cx="4533900" cy="1325563"/>
          </a:xfrm>
        </p:spPr>
        <p:txBody>
          <a:bodyPr/>
          <a:lstStyle/>
          <a:p>
            <a:r>
              <a:rPr lang="uk-UA" dirty="0"/>
              <a:t>Додай за схемою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49FAB6-C814-48CB-94AF-74FE905A1460}"/>
              </a:ext>
            </a:extLst>
          </p:cNvPr>
          <p:cNvSpPr txBox="1"/>
          <p:nvPr/>
        </p:nvSpPr>
        <p:spPr>
          <a:xfrm flipH="1">
            <a:off x="4483098" y="2512476"/>
            <a:ext cx="2298702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8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</a:t>
            </a:r>
            <a:endParaRPr lang="ru-RU" sz="8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Смайлики учеба - векторные изображения, Смайлики учеба картинки |  Depositphotos">
            <a:extLst>
              <a:ext uri="{FF2B5EF4-FFF2-40B4-BE49-F238E27FC236}">
                <a16:creationId xmlns:a16="http://schemas.microsoft.com/office/drawing/2014/main" id="{0E616226-4D0A-458A-84C9-2D7A099A1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682" y="133016"/>
            <a:ext cx="2019300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BF2F000-F37E-4337-A77C-99E1DE20B9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950758" y="3429000"/>
            <a:ext cx="3134626" cy="3708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30E2FF-D6D8-42D1-BB5C-F2A177AF82E9}"/>
              </a:ext>
            </a:extLst>
          </p:cNvPr>
          <p:cNvSpPr txBox="1"/>
          <p:nvPr/>
        </p:nvSpPr>
        <p:spPr>
          <a:xfrm>
            <a:off x="7288816" y="3466570"/>
            <a:ext cx="2913189" cy="36934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5355623-932D-41B0-912F-B9A10F98A154}"/>
              </a:ext>
            </a:extLst>
          </p:cNvPr>
          <p:cNvCxnSpPr>
            <a:cxnSpLocks/>
          </p:cNvCxnSpPr>
          <p:nvPr/>
        </p:nvCxnSpPr>
        <p:spPr>
          <a:xfrm flipV="1">
            <a:off x="7568215" y="3610328"/>
            <a:ext cx="2354389" cy="40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2BE933B-64C8-4C7E-BBA7-BE5C4BBE4FA4}"/>
              </a:ext>
            </a:extLst>
          </p:cNvPr>
          <p:cNvCxnSpPr>
            <a:cxnSpLocks/>
          </p:cNvCxnSpPr>
          <p:nvPr/>
        </p:nvCxnSpPr>
        <p:spPr>
          <a:xfrm flipV="1">
            <a:off x="7568214" y="3716962"/>
            <a:ext cx="2354389" cy="40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290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</TotalTime>
  <Words>88</Words>
  <Application>Microsoft Office PowerPoint</Application>
  <PresentationFormat>Широкоэкранный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Навчання грамоти. Письмо</vt:lpstr>
      <vt:lpstr>Хвилинка ввічливого письма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Додай за схемою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14</cp:revision>
  <dcterms:created xsi:type="dcterms:W3CDTF">2022-05-16T19:05:07Z</dcterms:created>
  <dcterms:modified xsi:type="dcterms:W3CDTF">2022-05-22T19:29:58Z</dcterms:modified>
</cp:coreProperties>
</file>